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51"/>
  </p:notesMasterIdLst>
  <p:sldIdLst>
    <p:sldId id="417" r:id="rId2"/>
    <p:sldId id="379" r:id="rId3"/>
    <p:sldId id="380" r:id="rId4"/>
    <p:sldId id="381" r:id="rId5"/>
    <p:sldId id="405" r:id="rId6"/>
    <p:sldId id="400" r:id="rId7"/>
    <p:sldId id="401" r:id="rId8"/>
    <p:sldId id="402" r:id="rId9"/>
    <p:sldId id="403" r:id="rId10"/>
    <p:sldId id="404" r:id="rId11"/>
    <p:sldId id="256" r:id="rId12"/>
    <p:sldId id="409" r:id="rId13"/>
    <p:sldId id="412" r:id="rId14"/>
    <p:sldId id="413" r:id="rId15"/>
    <p:sldId id="410" r:id="rId16"/>
    <p:sldId id="411" r:id="rId17"/>
    <p:sldId id="414" r:id="rId18"/>
    <p:sldId id="418" r:id="rId19"/>
    <p:sldId id="419" r:id="rId20"/>
    <p:sldId id="406" r:id="rId21"/>
    <p:sldId id="407" r:id="rId22"/>
    <p:sldId id="394" r:id="rId23"/>
    <p:sldId id="395" r:id="rId24"/>
    <p:sldId id="396" r:id="rId25"/>
    <p:sldId id="397" r:id="rId26"/>
    <p:sldId id="398" r:id="rId27"/>
    <p:sldId id="378" r:id="rId28"/>
    <p:sldId id="257" r:id="rId29"/>
    <p:sldId id="277" r:id="rId30"/>
    <p:sldId id="258" r:id="rId31"/>
    <p:sldId id="259" r:id="rId32"/>
    <p:sldId id="260" r:id="rId33"/>
    <p:sldId id="261" r:id="rId34"/>
    <p:sldId id="262" r:id="rId35"/>
    <p:sldId id="263" r:id="rId36"/>
    <p:sldId id="264" r:id="rId37"/>
    <p:sldId id="267" r:id="rId38"/>
    <p:sldId id="265" r:id="rId39"/>
    <p:sldId id="266" r:id="rId40"/>
    <p:sldId id="269" r:id="rId41"/>
    <p:sldId id="270" r:id="rId42"/>
    <p:sldId id="271" r:id="rId43"/>
    <p:sldId id="278" r:id="rId44"/>
    <p:sldId id="275" r:id="rId45"/>
    <p:sldId id="279" r:id="rId46"/>
    <p:sldId id="276" r:id="rId47"/>
    <p:sldId id="272" r:id="rId48"/>
    <p:sldId id="273" r:id="rId49"/>
    <p:sldId id="280"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4" r:id="rId73"/>
    <p:sldId id="305" r:id="rId74"/>
    <p:sldId id="306" r:id="rId75"/>
    <p:sldId id="307" r:id="rId76"/>
    <p:sldId id="308" r:id="rId77"/>
    <p:sldId id="281"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22" r:id="rId92"/>
    <p:sldId id="323" r:id="rId93"/>
    <p:sldId id="324" r:id="rId94"/>
    <p:sldId id="325" r:id="rId95"/>
    <p:sldId id="268" r:id="rId96"/>
    <p:sldId id="326" r:id="rId97"/>
    <p:sldId id="327" r:id="rId98"/>
    <p:sldId id="328" r:id="rId99"/>
    <p:sldId id="329" r:id="rId100"/>
    <p:sldId id="330" r:id="rId101"/>
    <p:sldId id="332" r:id="rId102"/>
    <p:sldId id="334" r:id="rId103"/>
    <p:sldId id="333" r:id="rId104"/>
    <p:sldId id="335" r:id="rId105"/>
    <p:sldId id="336" r:id="rId106"/>
    <p:sldId id="337" r:id="rId107"/>
    <p:sldId id="338" r:id="rId108"/>
    <p:sldId id="339" r:id="rId109"/>
    <p:sldId id="340" r:id="rId110"/>
    <p:sldId id="341" r:id="rId111"/>
    <p:sldId id="342" r:id="rId112"/>
    <p:sldId id="343" r:id="rId113"/>
    <p:sldId id="344" r:id="rId114"/>
    <p:sldId id="345" r:id="rId115"/>
    <p:sldId id="346" r:id="rId116"/>
    <p:sldId id="347" r:id="rId117"/>
    <p:sldId id="348" r:id="rId118"/>
    <p:sldId id="349" r:id="rId119"/>
    <p:sldId id="350" r:id="rId120"/>
    <p:sldId id="351" r:id="rId121"/>
    <p:sldId id="352" r:id="rId122"/>
    <p:sldId id="353" r:id="rId123"/>
    <p:sldId id="354" r:id="rId124"/>
    <p:sldId id="355" r:id="rId125"/>
    <p:sldId id="357" r:id="rId126"/>
    <p:sldId id="359" r:id="rId127"/>
    <p:sldId id="360" r:id="rId128"/>
    <p:sldId id="361" r:id="rId129"/>
    <p:sldId id="362" r:id="rId130"/>
    <p:sldId id="363" r:id="rId131"/>
    <p:sldId id="364"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99" r:id="rId146"/>
    <p:sldId id="331" r:id="rId147"/>
    <p:sldId id="382" r:id="rId148"/>
    <p:sldId id="383" r:id="rId149"/>
    <p:sldId id="384" r:id="rId150"/>
    <p:sldId id="385" r:id="rId151"/>
    <p:sldId id="386" r:id="rId152"/>
    <p:sldId id="387" r:id="rId153"/>
    <p:sldId id="421" r:id="rId154"/>
    <p:sldId id="429" r:id="rId155"/>
    <p:sldId id="430" r:id="rId156"/>
    <p:sldId id="424" r:id="rId157"/>
    <p:sldId id="425" r:id="rId158"/>
    <p:sldId id="426" r:id="rId159"/>
    <p:sldId id="427" r:id="rId160"/>
    <p:sldId id="428" r:id="rId161"/>
    <p:sldId id="422" r:id="rId162"/>
    <p:sldId id="423" r:id="rId163"/>
    <p:sldId id="435" r:id="rId164"/>
    <p:sldId id="448" r:id="rId165"/>
    <p:sldId id="436" r:id="rId166"/>
    <p:sldId id="438" r:id="rId167"/>
    <p:sldId id="439" r:id="rId168"/>
    <p:sldId id="440" r:id="rId169"/>
    <p:sldId id="447" r:id="rId170"/>
    <p:sldId id="441" r:id="rId171"/>
    <p:sldId id="451" r:id="rId172"/>
    <p:sldId id="450" r:id="rId173"/>
    <p:sldId id="442" r:id="rId174"/>
    <p:sldId id="452" r:id="rId175"/>
    <p:sldId id="453" r:id="rId176"/>
    <p:sldId id="454" r:id="rId177"/>
    <p:sldId id="455" r:id="rId178"/>
    <p:sldId id="443" r:id="rId179"/>
    <p:sldId id="456" r:id="rId180"/>
    <p:sldId id="457" r:id="rId181"/>
    <p:sldId id="458" r:id="rId182"/>
    <p:sldId id="444" r:id="rId183"/>
    <p:sldId id="445" r:id="rId184"/>
    <p:sldId id="459" r:id="rId185"/>
    <p:sldId id="460" r:id="rId186"/>
    <p:sldId id="461" r:id="rId187"/>
    <p:sldId id="484" r:id="rId188"/>
    <p:sldId id="464" r:id="rId189"/>
    <p:sldId id="465" r:id="rId190"/>
    <p:sldId id="485" r:id="rId191"/>
    <p:sldId id="466" r:id="rId192"/>
    <p:sldId id="467" r:id="rId193"/>
    <p:sldId id="486" r:id="rId194"/>
    <p:sldId id="468" r:id="rId195"/>
    <p:sldId id="469" r:id="rId196"/>
    <p:sldId id="470" r:id="rId197"/>
    <p:sldId id="471" r:id="rId198"/>
    <p:sldId id="472" r:id="rId199"/>
    <p:sldId id="473" r:id="rId200"/>
    <p:sldId id="487" r:id="rId201"/>
    <p:sldId id="474" r:id="rId202"/>
    <p:sldId id="475" r:id="rId203"/>
    <p:sldId id="476" r:id="rId204"/>
    <p:sldId id="477" r:id="rId205"/>
    <p:sldId id="488" r:id="rId206"/>
    <p:sldId id="478" r:id="rId207"/>
    <p:sldId id="479" r:id="rId208"/>
    <p:sldId id="480" r:id="rId209"/>
    <p:sldId id="481" r:id="rId210"/>
    <p:sldId id="482" r:id="rId211"/>
    <p:sldId id="483" r:id="rId212"/>
    <p:sldId id="489" r:id="rId213"/>
    <p:sldId id="509" r:id="rId214"/>
    <p:sldId id="510" r:id="rId215"/>
    <p:sldId id="511" r:id="rId216"/>
    <p:sldId id="512" r:id="rId217"/>
    <p:sldId id="492" r:id="rId218"/>
    <p:sldId id="493" r:id="rId219"/>
    <p:sldId id="494" r:id="rId220"/>
    <p:sldId id="495" r:id="rId221"/>
    <p:sldId id="496" r:id="rId222"/>
    <p:sldId id="497" r:id="rId223"/>
    <p:sldId id="498" r:id="rId224"/>
    <p:sldId id="499" r:id="rId225"/>
    <p:sldId id="500" r:id="rId226"/>
    <p:sldId id="501" r:id="rId227"/>
    <p:sldId id="502" r:id="rId228"/>
    <p:sldId id="503" r:id="rId229"/>
    <p:sldId id="504" r:id="rId230"/>
    <p:sldId id="505" r:id="rId231"/>
    <p:sldId id="506" r:id="rId232"/>
    <p:sldId id="491" r:id="rId233"/>
    <p:sldId id="507" r:id="rId234"/>
    <p:sldId id="508" r:id="rId235"/>
    <p:sldId id="446" r:id="rId236"/>
    <p:sldId id="437" r:id="rId237"/>
    <p:sldId id="431" r:id="rId238"/>
    <p:sldId id="434" r:id="rId239"/>
    <p:sldId id="432" r:id="rId240"/>
    <p:sldId id="433" r:id="rId241"/>
    <p:sldId id="420" r:id="rId242"/>
    <p:sldId id="390" r:id="rId243"/>
    <p:sldId id="415" r:id="rId244"/>
    <p:sldId id="416" r:id="rId245"/>
    <p:sldId id="388" r:id="rId246"/>
    <p:sldId id="393" r:id="rId247"/>
    <p:sldId id="391" r:id="rId248"/>
    <p:sldId id="389" r:id="rId249"/>
    <p:sldId id="392" r:id="rId25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93" autoAdjust="0"/>
  </p:normalViewPr>
  <p:slideViewPr>
    <p:cSldViewPr snapToGrid="0">
      <p:cViewPr varScale="1">
        <p:scale>
          <a:sx n="100" d="100"/>
          <a:sy n="100" d="100"/>
        </p:scale>
        <p:origin x="9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diagrams/_rels/data2.xml.rels><?xml version="1.0" encoding="UTF-8" standalone="yes"?>
<Relationships xmlns="http://schemas.openxmlformats.org/package/2006/relationships"><Relationship Id="rId1" Type="http://schemas.openxmlformats.org/officeDocument/2006/relationships/hyperlink" Target="https://www.linuxnix.com/github-and-git-integration/"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linuxnix.com/github-and-git-integration/"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00D46C-DD3E-4E75-8A8A-DA7A5E65783A}"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3D4C3A04-0FD0-4FDB-BC6A-DE807B1EF7E5}">
      <dgm:prSet/>
      <dgm:spPr/>
      <dgm:t>
        <a:bodyPr/>
        <a:lstStyle/>
        <a:p>
          <a:pPr rtl="0"/>
          <a:r>
            <a:rPr lang="tr-TR" smtClean="0"/>
            <a:t>DOS</a:t>
          </a:r>
          <a:endParaRPr lang="tr-TR"/>
        </a:p>
      </dgm:t>
    </dgm:pt>
    <dgm:pt modelId="{743F3504-CAF3-4B4C-9491-9F71DBB4A474}" type="parTrans" cxnId="{851B7A2F-874B-4F4C-9A20-505318CA0219}">
      <dgm:prSet/>
      <dgm:spPr/>
      <dgm:t>
        <a:bodyPr/>
        <a:lstStyle/>
        <a:p>
          <a:endParaRPr lang="en-US"/>
        </a:p>
      </dgm:t>
    </dgm:pt>
    <dgm:pt modelId="{42AD644B-EF3D-4F87-8226-F9D4DE86F860}" type="sibTrans" cxnId="{851B7A2F-874B-4F4C-9A20-505318CA0219}">
      <dgm:prSet/>
      <dgm:spPr/>
      <dgm:t>
        <a:bodyPr/>
        <a:lstStyle/>
        <a:p>
          <a:endParaRPr lang="en-US"/>
        </a:p>
      </dgm:t>
    </dgm:pt>
    <dgm:pt modelId="{7C6AF8E0-F06D-41FE-8620-75D76CE6FF99}">
      <dgm:prSet/>
      <dgm:spPr/>
      <dgm:t>
        <a:bodyPr/>
        <a:lstStyle/>
        <a:p>
          <a:pPr rtl="0"/>
          <a:r>
            <a:rPr lang="tr-TR" dirty="0" smtClean="0"/>
            <a:t>Linux</a:t>
          </a:r>
          <a:endParaRPr lang="tr-TR" dirty="0"/>
        </a:p>
      </dgm:t>
    </dgm:pt>
    <dgm:pt modelId="{C3FFE2F2-54B3-469F-A26A-DDEEA86DE7D3}" type="parTrans" cxnId="{53C41935-41B8-4606-8403-FC47865A65E2}">
      <dgm:prSet/>
      <dgm:spPr/>
      <dgm:t>
        <a:bodyPr/>
        <a:lstStyle/>
        <a:p>
          <a:endParaRPr lang="en-US"/>
        </a:p>
      </dgm:t>
    </dgm:pt>
    <dgm:pt modelId="{4C4CC670-FE9A-4E2A-A0FC-F6DCF03EC874}" type="sibTrans" cxnId="{53C41935-41B8-4606-8403-FC47865A65E2}">
      <dgm:prSet/>
      <dgm:spPr/>
      <dgm:t>
        <a:bodyPr/>
        <a:lstStyle/>
        <a:p>
          <a:endParaRPr lang="en-US"/>
        </a:p>
      </dgm:t>
    </dgm:pt>
    <dgm:pt modelId="{B6904AD2-73B4-4D1C-AB5C-323257E8BC50}">
      <dgm:prSet/>
      <dgm:spPr/>
      <dgm:t>
        <a:bodyPr/>
        <a:lstStyle/>
        <a:p>
          <a:pPr rtl="0"/>
          <a:r>
            <a:rPr lang="tr-TR" smtClean="0"/>
            <a:t>MAC OS X</a:t>
          </a:r>
          <a:endParaRPr lang="tr-TR"/>
        </a:p>
      </dgm:t>
    </dgm:pt>
    <dgm:pt modelId="{374E3500-F325-4B25-AF50-6876552048F3}" type="parTrans" cxnId="{701AE808-DE7A-47F1-AC31-ED796CA221E9}">
      <dgm:prSet/>
      <dgm:spPr/>
      <dgm:t>
        <a:bodyPr/>
        <a:lstStyle/>
        <a:p>
          <a:endParaRPr lang="en-US"/>
        </a:p>
      </dgm:t>
    </dgm:pt>
    <dgm:pt modelId="{C32FE6AE-0633-4F9C-BEF1-33F3F2443660}" type="sibTrans" cxnId="{701AE808-DE7A-47F1-AC31-ED796CA221E9}">
      <dgm:prSet/>
      <dgm:spPr/>
      <dgm:t>
        <a:bodyPr/>
        <a:lstStyle/>
        <a:p>
          <a:endParaRPr lang="en-US"/>
        </a:p>
      </dgm:t>
    </dgm:pt>
    <dgm:pt modelId="{FB55F319-9B7D-45B4-92CA-5E514949BE20}">
      <dgm:prSet/>
      <dgm:spPr/>
      <dgm:t>
        <a:bodyPr/>
        <a:lstStyle/>
        <a:p>
          <a:pPr rtl="0"/>
          <a:r>
            <a:rPr lang="tr-TR" smtClean="0"/>
            <a:t>Windows</a:t>
          </a:r>
          <a:endParaRPr lang="tr-TR"/>
        </a:p>
      </dgm:t>
    </dgm:pt>
    <dgm:pt modelId="{73BCDF20-A85B-4F8C-A5C9-CF3329905F8D}" type="parTrans" cxnId="{C887FC2E-A221-417F-A26E-2B3731E1780A}">
      <dgm:prSet/>
      <dgm:spPr/>
      <dgm:t>
        <a:bodyPr/>
        <a:lstStyle/>
        <a:p>
          <a:endParaRPr lang="en-US"/>
        </a:p>
      </dgm:t>
    </dgm:pt>
    <dgm:pt modelId="{68232355-0936-455D-8A73-78231E21A395}" type="sibTrans" cxnId="{C887FC2E-A221-417F-A26E-2B3731E1780A}">
      <dgm:prSet/>
      <dgm:spPr/>
      <dgm:t>
        <a:bodyPr/>
        <a:lstStyle/>
        <a:p>
          <a:endParaRPr lang="en-US"/>
        </a:p>
      </dgm:t>
    </dgm:pt>
    <dgm:pt modelId="{2FDD8C3C-1E13-4616-AC56-2313C6F355C5}">
      <dgm:prSet/>
      <dgm:spPr/>
      <dgm:t>
        <a:bodyPr/>
        <a:lstStyle/>
        <a:p>
          <a:pPr rtl="0"/>
          <a:r>
            <a:rPr lang="tr-TR" smtClean="0"/>
            <a:t>Unix</a:t>
          </a:r>
          <a:endParaRPr lang="tr-TR"/>
        </a:p>
      </dgm:t>
    </dgm:pt>
    <dgm:pt modelId="{743F40BC-53E4-45CC-85B6-E3BEE18A47FD}" type="parTrans" cxnId="{049D8EC4-9E2B-4924-9118-B956C0101B6B}">
      <dgm:prSet/>
      <dgm:spPr/>
      <dgm:t>
        <a:bodyPr/>
        <a:lstStyle/>
        <a:p>
          <a:endParaRPr lang="en-US"/>
        </a:p>
      </dgm:t>
    </dgm:pt>
    <dgm:pt modelId="{2D51DBCD-A875-49C1-B9F9-DDD2AF95561A}" type="sibTrans" cxnId="{049D8EC4-9E2B-4924-9118-B956C0101B6B}">
      <dgm:prSet/>
      <dgm:spPr/>
      <dgm:t>
        <a:bodyPr/>
        <a:lstStyle/>
        <a:p>
          <a:endParaRPr lang="en-US"/>
        </a:p>
      </dgm:t>
    </dgm:pt>
    <dgm:pt modelId="{442E16DE-D849-4DD9-8326-798BAAA005DC}">
      <dgm:prSet/>
      <dgm:spPr/>
      <dgm:t>
        <a:bodyPr/>
        <a:lstStyle/>
        <a:p>
          <a:pPr rtl="0"/>
          <a:r>
            <a:rPr lang="tr-TR" smtClean="0"/>
            <a:t>Amiga</a:t>
          </a:r>
          <a:endParaRPr lang="tr-TR"/>
        </a:p>
      </dgm:t>
    </dgm:pt>
    <dgm:pt modelId="{8037A1CF-CA16-42EB-AD67-7750EF658ECE}" type="parTrans" cxnId="{2868B4FD-89BE-4974-9F1D-BDB082E9E6B1}">
      <dgm:prSet/>
      <dgm:spPr/>
      <dgm:t>
        <a:bodyPr/>
        <a:lstStyle/>
        <a:p>
          <a:endParaRPr lang="en-US"/>
        </a:p>
      </dgm:t>
    </dgm:pt>
    <dgm:pt modelId="{D9E675CB-4D2B-49DE-B907-4D4C8130899D}" type="sibTrans" cxnId="{2868B4FD-89BE-4974-9F1D-BDB082E9E6B1}">
      <dgm:prSet/>
      <dgm:spPr/>
      <dgm:t>
        <a:bodyPr/>
        <a:lstStyle/>
        <a:p>
          <a:endParaRPr lang="en-US"/>
        </a:p>
      </dgm:t>
    </dgm:pt>
    <dgm:pt modelId="{94EC68A2-0518-4EFF-BE8B-71E58B586A16}">
      <dgm:prSet/>
      <dgm:spPr/>
      <dgm:t>
        <a:bodyPr/>
        <a:lstStyle/>
        <a:p>
          <a:pPr rtl="0"/>
          <a:r>
            <a:rPr lang="tr-TR" smtClean="0"/>
            <a:t>Pardus</a:t>
          </a:r>
          <a:endParaRPr lang="tr-TR"/>
        </a:p>
      </dgm:t>
    </dgm:pt>
    <dgm:pt modelId="{0B716079-8A97-42BE-9736-08BA2A173A0E}" type="parTrans" cxnId="{5A5D5200-94CD-4778-9E63-B41A3659D01E}">
      <dgm:prSet/>
      <dgm:spPr/>
      <dgm:t>
        <a:bodyPr/>
        <a:lstStyle/>
        <a:p>
          <a:endParaRPr lang="en-US"/>
        </a:p>
      </dgm:t>
    </dgm:pt>
    <dgm:pt modelId="{8F1606D9-1C60-4802-A58E-174876741211}" type="sibTrans" cxnId="{5A5D5200-94CD-4778-9E63-B41A3659D01E}">
      <dgm:prSet/>
      <dgm:spPr/>
      <dgm:t>
        <a:bodyPr/>
        <a:lstStyle/>
        <a:p>
          <a:endParaRPr lang="en-US"/>
        </a:p>
      </dgm:t>
    </dgm:pt>
    <dgm:pt modelId="{AE5CF12E-AD12-4B91-BC0F-75BA23A124A1}">
      <dgm:prSet/>
      <dgm:spPr/>
      <dgm:t>
        <a:bodyPr/>
        <a:lstStyle/>
        <a:p>
          <a:pPr rtl="0"/>
          <a:r>
            <a:rPr lang="tr-TR" smtClean="0"/>
            <a:t>Plan 9</a:t>
          </a:r>
          <a:endParaRPr lang="tr-TR"/>
        </a:p>
      </dgm:t>
    </dgm:pt>
    <dgm:pt modelId="{30092E96-19B5-4AD5-92EC-B4A7EDA393A4}" type="parTrans" cxnId="{C1CC8D0A-4C01-43D6-ACB8-3CDC727C1C2E}">
      <dgm:prSet/>
      <dgm:spPr/>
      <dgm:t>
        <a:bodyPr/>
        <a:lstStyle/>
        <a:p>
          <a:endParaRPr lang="en-US"/>
        </a:p>
      </dgm:t>
    </dgm:pt>
    <dgm:pt modelId="{CA766E7E-69A0-4236-98ED-D63E64F7C31F}" type="sibTrans" cxnId="{C1CC8D0A-4C01-43D6-ACB8-3CDC727C1C2E}">
      <dgm:prSet/>
      <dgm:spPr/>
      <dgm:t>
        <a:bodyPr/>
        <a:lstStyle/>
        <a:p>
          <a:endParaRPr lang="en-US"/>
        </a:p>
      </dgm:t>
    </dgm:pt>
    <dgm:pt modelId="{1D2F6580-6D68-49CA-9D9C-CCC2427C0E64}">
      <dgm:prSet/>
      <dgm:spPr/>
      <dgm:t>
        <a:bodyPr/>
        <a:lstStyle/>
        <a:p>
          <a:pPr rtl="0"/>
          <a:r>
            <a:rPr lang="tr-TR" smtClean="0"/>
            <a:t>Chromium</a:t>
          </a:r>
          <a:endParaRPr lang="tr-TR"/>
        </a:p>
      </dgm:t>
    </dgm:pt>
    <dgm:pt modelId="{C2A3EB59-55CA-4625-98A2-6A4B97002314}" type="parTrans" cxnId="{F256FAF8-6445-4618-B357-DE34DD1D4C77}">
      <dgm:prSet/>
      <dgm:spPr/>
      <dgm:t>
        <a:bodyPr/>
        <a:lstStyle/>
        <a:p>
          <a:endParaRPr lang="en-US"/>
        </a:p>
      </dgm:t>
    </dgm:pt>
    <dgm:pt modelId="{B10E1C77-41C8-4E9B-94A2-3655FFDFD238}" type="sibTrans" cxnId="{F256FAF8-6445-4618-B357-DE34DD1D4C77}">
      <dgm:prSet/>
      <dgm:spPr/>
      <dgm:t>
        <a:bodyPr/>
        <a:lstStyle/>
        <a:p>
          <a:endParaRPr lang="en-US"/>
        </a:p>
      </dgm:t>
    </dgm:pt>
    <dgm:pt modelId="{D21D10F4-F98A-411F-B811-158B97E1C8E8}" type="pres">
      <dgm:prSet presAssocID="{CF00D46C-DD3E-4E75-8A8A-DA7A5E65783A}" presName="diagram" presStyleCnt="0">
        <dgm:presLayoutVars>
          <dgm:dir/>
          <dgm:resizeHandles val="exact"/>
        </dgm:presLayoutVars>
      </dgm:prSet>
      <dgm:spPr/>
      <dgm:t>
        <a:bodyPr/>
        <a:lstStyle/>
        <a:p>
          <a:endParaRPr lang="en-US"/>
        </a:p>
      </dgm:t>
    </dgm:pt>
    <dgm:pt modelId="{9EF1126D-A327-4D3A-B135-B985CCE2F94D}" type="pres">
      <dgm:prSet presAssocID="{3D4C3A04-0FD0-4FDB-BC6A-DE807B1EF7E5}" presName="node" presStyleLbl="node1" presStyleIdx="0" presStyleCnt="9">
        <dgm:presLayoutVars>
          <dgm:bulletEnabled val="1"/>
        </dgm:presLayoutVars>
      </dgm:prSet>
      <dgm:spPr/>
      <dgm:t>
        <a:bodyPr/>
        <a:lstStyle/>
        <a:p>
          <a:endParaRPr lang="en-US"/>
        </a:p>
      </dgm:t>
    </dgm:pt>
    <dgm:pt modelId="{8B28EBFE-1794-429C-98C1-588C4433D073}" type="pres">
      <dgm:prSet presAssocID="{42AD644B-EF3D-4F87-8226-F9D4DE86F860}" presName="sibTrans" presStyleCnt="0"/>
      <dgm:spPr/>
    </dgm:pt>
    <dgm:pt modelId="{806F121E-BF34-4F38-9912-21D4EE69AB66}" type="pres">
      <dgm:prSet presAssocID="{7C6AF8E0-F06D-41FE-8620-75D76CE6FF99}" presName="node" presStyleLbl="node1" presStyleIdx="1" presStyleCnt="9">
        <dgm:presLayoutVars>
          <dgm:bulletEnabled val="1"/>
        </dgm:presLayoutVars>
      </dgm:prSet>
      <dgm:spPr/>
      <dgm:t>
        <a:bodyPr/>
        <a:lstStyle/>
        <a:p>
          <a:endParaRPr lang="en-US"/>
        </a:p>
      </dgm:t>
    </dgm:pt>
    <dgm:pt modelId="{2CB1E85D-C542-4F4C-AC3F-71244DD7AE3A}" type="pres">
      <dgm:prSet presAssocID="{4C4CC670-FE9A-4E2A-A0FC-F6DCF03EC874}" presName="sibTrans" presStyleCnt="0"/>
      <dgm:spPr/>
    </dgm:pt>
    <dgm:pt modelId="{2CBEA929-3898-4629-A688-B45E46AACDDA}" type="pres">
      <dgm:prSet presAssocID="{B6904AD2-73B4-4D1C-AB5C-323257E8BC50}" presName="node" presStyleLbl="node1" presStyleIdx="2" presStyleCnt="9">
        <dgm:presLayoutVars>
          <dgm:bulletEnabled val="1"/>
        </dgm:presLayoutVars>
      </dgm:prSet>
      <dgm:spPr/>
      <dgm:t>
        <a:bodyPr/>
        <a:lstStyle/>
        <a:p>
          <a:endParaRPr lang="en-US"/>
        </a:p>
      </dgm:t>
    </dgm:pt>
    <dgm:pt modelId="{59B6B781-987B-4741-87D9-BBB7557D960F}" type="pres">
      <dgm:prSet presAssocID="{C32FE6AE-0633-4F9C-BEF1-33F3F2443660}" presName="sibTrans" presStyleCnt="0"/>
      <dgm:spPr/>
    </dgm:pt>
    <dgm:pt modelId="{D6E7664F-CB6E-4670-AEB3-E65244CC3B8F}" type="pres">
      <dgm:prSet presAssocID="{FB55F319-9B7D-45B4-92CA-5E514949BE20}" presName="node" presStyleLbl="node1" presStyleIdx="3" presStyleCnt="9">
        <dgm:presLayoutVars>
          <dgm:bulletEnabled val="1"/>
        </dgm:presLayoutVars>
      </dgm:prSet>
      <dgm:spPr/>
      <dgm:t>
        <a:bodyPr/>
        <a:lstStyle/>
        <a:p>
          <a:endParaRPr lang="en-US"/>
        </a:p>
      </dgm:t>
    </dgm:pt>
    <dgm:pt modelId="{DC099B1E-FE6A-4BE1-A411-190E903B9663}" type="pres">
      <dgm:prSet presAssocID="{68232355-0936-455D-8A73-78231E21A395}" presName="sibTrans" presStyleCnt="0"/>
      <dgm:spPr/>
    </dgm:pt>
    <dgm:pt modelId="{A194CC94-EE5D-40F7-8DA8-2791F2CF5ED5}" type="pres">
      <dgm:prSet presAssocID="{2FDD8C3C-1E13-4616-AC56-2313C6F355C5}" presName="node" presStyleLbl="node1" presStyleIdx="4" presStyleCnt="9">
        <dgm:presLayoutVars>
          <dgm:bulletEnabled val="1"/>
        </dgm:presLayoutVars>
      </dgm:prSet>
      <dgm:spPr/>
      <dgm:t>
        <a:bodyPr/>
        <a:lstStyle/>
        <a:p>
          <a:endParaRPr lang="en-US"/>
        </a:p>
      </dgm:t>
    </dgm:pt>
    <dgm:pt modelId="{AD84A336-8B48-4923-8AE3-9A33A1CE3005}" type="pres">
      <dgm:prSet presAssocID="{2D51DBCD-A875-49C1-B9F9-DDD2AF95561A}" presName="sibTrans" presStyleCnt="0"/>
      <dgm:spPr/>
    </dgm:pt>
    <dgm:pt modelId="{13B073A8-A015-44E4-B6A3-F6EF5D68FAD7}" type="pres">
      <dgm:prSet presAssocID="{442E16DE-D849-4DD9-8326-798BAAA005DC}" presName="node" presStyleLbl="node1" presStyleIdx="5" presStyleCnt="9">
        <dgm:presLayoutVars>
          <dgm:bulletEnabled val="1"/>
        </dgm:presLayoutVars>
      </dgm:prSet>
      <dgm:spPr/>
      <dgm:t>
        <a:bodyPr/>
        <a:lstStyle/>
        <a:p>
          <a:endParaRPr lang="en-US"/>
        </a:p>
      </dgm:t>
    </dgm:pt>
    <dgm:pt modelId="{B8325882-DA52-47B7-B072-12DDC42800EE}" type="pres">
      <dgm:prSet presAssocID="{D9E675CB-4D2B-49DE-B907-4D4C8130899D}" presName="sibTrans" presStyleCnt="0"/>
      <dgm:spPr/>
    </dgm:pt>
    <dgm:pt modelId="{3D0A3892-6506-4E2F-99FA-DF3572CE1E4A}" type="pres">
      <dgm:prSet presAssocID="{94EC68A2-0518-4EFF-BE8B-71E58B586A16}" presName="node" presStyleLbl="node1" presStyleIdx="6" presStyleCnt="9">
        <dgm:presLayoutVars>
          <dgm:bulletEnabled val="1"/>
        </dgm:presLayoutVars>
      </dgm:prSet>
      <dgm:spPr/>
      <dgm:t>
        <a:bodyPr/>
        <a:lstStyle/>
        <a:p>
          <a:endParaRPr lang="en-US"/>
        </a:p>
      </dgm:t>
    </dgm:pt>
    <dgm:pt modelId="{746D3ED6-8DE9-47B5-994F-2815FA6938F1}" type="pres">
      <dgm:prSet presAssocID="{8F1606D9-1C60-4802-A58E-174876741211}" presName="sibTrans" presStyleCnt="0"/>
      <dgm:spPr/>
    </dgm:pt>
    <dgm:pt modelId="{AE48704B-5099-44A7-A9AF-7B14B3F36F46}" type="pres">
      <dgm:prSet presAssocID="{AE5CF12E-AD12-4B91-BC0F-75BA23A124A1}" presName="node" presStyleLbl="node1" presStyleIdx="7" presStyleCnt="9">
        <dgm:presLayoutVars>
          <dgm:bulletEnabled val="1"/>
        </dgm:presLayoutVars>
      </dgm:prSet>
      <dgm:spPr/>
      <dgm:t>
        <a:bodyPr/>
        <a:lstStyle/>
        <a:p>
          <a:endParaRPr lang="en-US"/>
        </a:p>
      </dgm:t>
    </dgm:pt>
    <dgm:pt modelId="{FB7C9A75-9AA3-4654-B240-4E484A153AEE}" type="pres">
      <dgm:prSet presAssocID="{CA766E7E-69A0-4236-98ED-D63E64F7C31F}" presName="sibTrans" presStyleCnt="0"/>
      <dgm:spPr/>
    </dgm:pt>
    <dgm:pt modelId="{F085EB62-444D-4380-8874-659581453FF7}" type="pres">
      <dgm:prSet presAssocID="{1D2F6580-6D68-49CA-9D9C-CCC2427C0E64}" presName="node" presStyleLbl="node1" presStyleIdx="8" presStyleCnt="9">
        <dgm:presLayoutVars>
          <dgm:bulletEnabled val="1"/>
        </dgm:presLayoutVars>
      </dgm:prSet>
      <dgm:spPr/>
      <dgm:t>
        <a:bodyPr/>
        <a:lstStyle/>
        <a:p>
          <a:endParaRPr lang="en-US"/>
        </a:p>
      </dgm:t>
    </dgm:pt>
  </dgm:ptLst>
  <dgm:cxnLst>
    <dgm:cxn modelId="{5A5D5200-94CD-4778-9E63-B41A3659D01E}" srcId="{CF00D46C-DD3E-4E75-8A8A-DA7A5E65783A}" destId="{94EC68A2-0518-4EFF-BE8B-71E58B586A16}" srcOrd="6" destOrd="0" parTransId="{0B716079-8A97-42BE-9736-08BA2A173A0E}" sibTransId="{8F1606D9-1C60-4802-A58E-174876741211}"/>
    <dgm:cxn modelId="{502DF101-8018-4584-B73C-ABBA68A3A43E}" type="presOf" srcId="{2FDD8C3C-1E13-4616-AC56-2313C6F355C5}" destId="{A194CC94-EE5D-40F7-8DA8-2791F2CF5ED5}" srcOrd="0" destOrd="0" presId="urn:microsoft.com/office/officeart/2005/8/layout/default"/>
    <dgm:cxn modelId="{F256FAF8-6445-4618-B357-DE34DD1D4C77}" srcId="{CF00D46C-DD3E-4E75-8A8A-DA7A5E65783A}" destId="{1D2F6580-6D68-49CA-9D9C-CCC2427C0E64}" srcOrd="8" destOrd="0" parTransId="{C2A3EB59-55CA-4625-98A2-6A4B97002314}" sibTransId="{B10E1C77-41C8-4E9B-94A2-3655FFDFD238}"/>
    <dgm:cxn modelId="{851B7A2F-874B-4F4C-9A20-505318CA0219}" srcId="{CF00D46C-DD3E-4E75-8A8A-DA7A5E65783A}" destId="{3D4C3A04-0FD0-4FDB-BC6A-DE807B1EF7E5}" srcOrd="0" destOrd="0" parTransId="{743F3504-CAF3-4B4C-9491-9F71DBB4A474}" sibTransId="{42AD644B-EF3D-4F87-8226-F9D4DE86F860}"/>
    <dgm:cxn modelId="{D5550D9F-3F30-4973-A110-8A9BE3083D3F}" type="presOf" srcId="{7C6AF8E0-F06D-41FE-8620-75D76CE6FF99}" destId="{806F121E-BF34-4F38-9912-21D4EE69AB66}" srcOrd="0" destOrd="0" presId="urn:microsoft.com/office/officeart/2005/8/layout/default"/>
    <dgm:cxn modelId="{84BCAA14-0390-4DBA-9A41-BE313144249F}" type="presOf" srcId="{1D2F6580-6D68-49CA-9D9C-CCC2427C0E64}" destId="{F085EB62-444D-4380-8874-659581453FF7}" srcOrd="0" destOrd="0" presId="urn:microsoft.com/office/officeart/2005/8/layout/default"/>
    <dgm:cxn modelId="{2948BAB0-8ADC-4A87-85D1-EC821E1FD7E5}" type="presOf" srcId="{AE5CF12E-AD12-4B91-BC0F-75BA23A124A1}" destId="{AE48704B-5099-44A7-A9AF-7B14B3F36F46}" srcOrd="0" destOrd="0" presId="urn:microsoft.com/office/officeart/2005/8/layout/default"/>
    <dgm:cxn modelId="{A00D8001-4060-435B-A7FB-54DAFB36846A}" type="presOf" srcId="{3D4C3A04-0FD0-4FDB-BC6A-DE807B1EF7E5}" destId="{9EF1126D-A327-4D3A-B135-B985CCE2F94D}" srcOrd="0" destOrd="0" presId="urn:microsoft.com/office/officeart/2005/8/layout/default"/>
    <dgm:cxn modelId="{9DCBB4E3-A61F-48EF-831E-FF613E465195}" type="presOf" srcId="{442E16DE-D849-4DD9-8326-798BAAA005DC}" destId="{13B073A8-A015-44E4-B6A3-F6EF5D68FAD7}" srcOrd="0" destOrd="0" presId="urn:microsoft.com/office/officeart/2005/8/layout/default"/>
    <dgm:cxn modelId="{C887FC2E-A221-417F-A26E-2B3731E1780A}" srcId="{CF00D46C-DD3E-4E75-8A8A-DA7A5E65783A}" destId="{FB55F319-9B7D-45B4-92CA-5E514949BE20}" srcOrd="3" destOrd="0" parTransId="{73BCDF20-A85B-4F8C-A5C9-CF3329905F8D}" sibTransId="{68232355-0936-455D-8A73-78231E21A395}"/>
    <dgm:cxn modelId="{3C9B74A5-6061-46BE-ADE9-0FB6A027D6CE}" type="presOf" srcId="{94EC68A2-0518-4EFF-BE8B-71E58B586A16}" destId="{3D0A3892-6506-4E2F-99FA-DF3572CE1E4A}" srcOrd="0" destOrd="0" presId="urn:microsoft.com/office/officeart/2005/8/layout/default"/>
    <dgm:cxn modelId="{C1CC8D0A-4C01-43D6-ACB8-3CDC727C1C2E}" srcId="{CF00D46C-DD3E-4E75-8A8A-DA7A5E65783A}" destId="{AE5CF12E-AD12-4B91-BC0F-75BA23A124A1}" srcOrd="7" destOrd="0" parTransId="{30092E96-19B5-4AD5-92EC-B4A7EDA393A4}" sibTransId="{CA766E7E-69A0-4236-98ED-D63E64F7C31F}"/>
    <dgm:cxn modelId="{2868B4FD-89BE-4974-9F1D-BDB082E9E6B1}" srcId="{CF00D46C-DD3E-4E75-8A8A-DA7A5E65783A}" destId="{442E16DE-D849-4DD9-8326-798BAAA005DC}" srcOrd="5" destOrd="0" parTransId="{8037A1CF-CA16-42EB-AD67-7750EF658ECE}" sibTransId="{D9E675CB-4D2B-49DE-B907-4D4C8130899D}"/>
    <dgm:cxn modelId="{FEC983E9-D657-443E-9A59-D283B5CF87D2}" type="presOf" srcId="{B6904AD2-73B4-4D1C-AB5C-323257E8BC50}" destId="{2CBEA929-3898-4629-A688-B45E46AACDDA}" srcOrd="0" destOrd="0" presId="urn:microsoft.com/office/officeart/2005/8/layout/default"/>
    <dgm:cxn modelId="{4E9FB1F7-C0C8-4686-A25C-54DD2A4523A3}" type="presOf" srcId="{CF00D46C-DD3E-4E75-8A8A-DA7A5E65783A}" destId="{D21D10F4-F98A-411F-B811-158B97E1C8E8}" srcOrd="0" destOrd="0" presId="urn:microsoft.com/office/officeart/2005/8/layout/default"/>
    <dgm:cxn modelId="{049D8EC4-9E2B-4924-9118-B956C0101B6B}" srcId="{CF00D46C-DD3E-4E75-8A8A-DA7A5E65783A}" destId="{2FDD8C3C-1E13-4616-AC56-2313C6F355C5}" srcOrd="4" destOrd="0" parTransId="{743F40BC-53E4-45CC-85B6-E3BEE18A47FD}" sibTransId="{2D51DBCD-A875-49C1-B9F9-DDD2AF95561A}"/>
    <dgm:cxn modelId="{53C41935-41B8-4606-8403-FC47865A65E2}" srcId="{CF00D46C-DD3E-4E75-8A8A-DA7A5E65783A}" destId="{7C6AF8E0-F06D-41FE-8620-75D76CE6FF99}" srcOrd="1" destOrd="0" parTransId="{C3FFE2F2-54B3-469F-A26A-DDEEA86DE7D3}" sibTransId="{4C4CC670-FE9A-4E2A-A0FC-F6DCF03EC874}"/>
    <dgm:cxn modelId="{AB59E1D4-9FDB-4C0C-B48F-9CA5E8501311}" type="presOf" srcId="{FB55F319-9B7D-45B4-92CA-5E514949BE20}" destId="{D6E7664F-CB6E-4670-AEB3-E65244CC3B8F}" srcOrd="0" destOrd="0" presId="urn:microsoft.com/office/officeart/2005/8/layout/default"/>
    <dgm:cxn modelId="{701AE808-DE7A-47F1-AC31-ED796CA221E9}" srcId="{CF00D46C-DD3E-4E75-8A8A-DA7A5E65783A}" destId="{B6904AD2-73B4-4D1C-AB5C-323257E8BC50}" srcOrd="2" destOrd="0" parTransId="{374E3500-F325-4B25-AF50-6876552048F3}" sibTransId="{C32FE6AE-0633-4F9C-BEF1-33F3F2443660}"/>
    <dgm:cxn modelId="{8B7767DC-530B-4EA6-AF0B-8092EFFEC9B6}" type="presParOf" srcId="{D21D10F4-F98A-411F-B811-158B97E1C8E8}" destId="{9EF1126D-A327-4D3A-B135-B985CCE2F94D}" srcOrd="0" destOrd="0" presId="urn:microsoft.com/office/officeart/2005/8/layout/default"/>
    <dgm:cxn modelId="{0253CDA8-B861-4356-9D98-E77BE875E475}" type="presParOf" srcId="{D21D10F4-F98A-411F-B811-158B97E1C8E8}" destId="{8B28EBFE-1794-429C-98C1-588C4433D073}" srcOrd="1" destOrd="0" presId="urn:microsoft.com/office/officeart/2005/8/layout/default"/>
    <dgm:cxn modelId="{24790BF4-442A-4D8B-9FE2-20D33EE489A7}" type="presParOf" srcId="{D21D10F4-F98A-411F-B811-158B97E1C8E8}" destId="{806F121E-BF34-4F38-9912-21D4EE69AB66}" srcOrd="2" destOrd="0" presId="urn:microsoft.com/office/officeart/2005/8/layout/default"/>
    <dgm:cxn modelId="{1F7586EA-952E-435C-9D6D-197E5CE5D6BC}" type="presParOf" srcId="{D21D10F4-F98A-411F-B811-158B97E1C8E8}" destId="{2CB1E85D-C542-4F4C-AC3F-71244DD7AE3A}" srcOrd="3" destOrd="0" presId="urn:microsoft.com/office/officeart/2005/8/layout/default"/>
    <dgm:cxn modelId="{C5C88306-F7F0-4FE5-874E-6AC904EB6D3A}" type="presParOf" srcId="{D21D10F4-F98A-411F-B811-158B97E1C8E8}" destId="{2CBEA929-3898-4629-A688-B45E46AACDDA}" srcOrd="4" destOrd="0" presId="urn:microsoft.com/office/officeart/2005/8/layout/default"/>
    <dgm:cxn modelId="{0B2AFBDC-70D8-46D8-898A-6FC3C22D6952}" type="presParOf" srcId="{D21D10F4-F98A-411F-B811-158B97E1C8E8}" destId="{59B6B781-987B-4741-87D9-BBB7557D960F}" srcOrd="5" destOrd="0" presId="urn:microsoft.com/office/officeart/2005/8/layout/default"/>
    <dgm:cxn modelId="{63E27658-36AC-4797-999B-A1BE921E380E}" type="presParOf" srcId="{D21D10F4-F98A-411F-B811-158B97E1C8E8}" destId="{D6E7664F-CB6E-4670-AEB3-E65244CC3B8F}" srcOrd="6" destOrd="0" presId="urn:microsoft.com/office/officeart/2005/8/layout/default"/>
    <dgm:cxn modelId="{F28E76C8-74F1-4A88-A03B-B1327AE76217}" type="presParOf" srcId="{D21D10F4-F98A-411F-B811-158B97E1C8E8}" destId="{DC099B1E-FE6A-4BE1-A411-190E903B9663}" srcOrd="7" destOrd="0" presId="urn:microsoft.com/office/officeart/2005/8/layout/default"/>
    <dgm:cxn modelId="{915D3E5F-8F29-4685-81FA-8BF2F1386168}" type="presParOf" srcId="{D21D10F4-F98A-411F-B811-158B97E1C8E8}" destId="{A194CC94-EE5D-40F7-8DA8-2791F2CF5ED5}" srcOrd="8" destOrd="0" presId="urn:microsoft.com/office/officeart/2005/8/layout/default"/>
    <dgm:cxn modelId="{3A9A2DAA-47D0-497D-90F9-F9AE875A6E43}" type="presParOf" srcId="{D21D10F4-F98A-411F-B811-158B97E1C8E8}" destId="{AD84A336-8B48-4923-8AE3-9A33A1CE3005}" srcOrd="9" destOrd="0" presId="urn:microsoft.com/office/officeart/2005/8/layout/default"/>
    <dgm:cxn modelId="{696721EE-0293-4BA2-A2F6-64ED07C84806}" type="presParOf" srcId="{D21D10F4-F98A-411F-B811-158B97E1C8E8}" destId="{13B073A8-A015-44E4-B6A3-F6EF5D68FAD7}" srcOrd="10" destOrd="0" presId="urn:microsoft.com/office/officeart/2005/8/layout/default"/>
    <dgm:cxn modelId="{66A90D11-8AC5-4168-8659-69CB0B547836}" type="presParOf" srcId="{D21D10F4-F98A-411F-B811-158B97E1C8E8}" destId="{B8325882-DA52-47B7-B072-12DDC42800EE}" srcOrd="11" destOrd="0" presId="urn:microsoft.com/office/officeart/2005/8/layout/default"/>
    <dgm:cxn modelId="{5C4D9A2F-5CE3-4DBF-9D26-512A216F94EB}" type="presParOf" srcId="{D21D10F4-F98A-411F-B811-158B97E1C8E8}" destId="{3D0A3892-6506-4E2F-99FA-DF3572CE1E4A}" srcOrd="12" destOrd="0" presId="urn:microsoft.com/office/officeart/2005/8/layout/default"/>
    <dgm:cxn modelId="{1A576AB3-C72D-4956-AB34-6EC5C1600046}" type="presParOf" srcId="{D21D10F4-F98A-411F-B811-158B97E1C8E8}" destId="{746D3ED6-8DE9-47B5-994F-2815FA6938F1}" srcOrd="13" destOrd="0" presId="urn:microsoft.com/office/officeart/2005/8/layout/default"/>
    <dgm:cxn modelId="{7FE4D366-0A02-4C56-9E29-F251B841C907}" type="presParOf" srcId="{D21D10F4-F98A-411F-B811-158B97E1C8E8}" destId="{AE48704B-5099-44A7-A9AF-7B14B3F36F46}" srcOrd="14" destOrd="0" presId="urn:microsoft.com/office/officeart/2005/8/layout/default"/>
    <dgm:cxn modelId="{3A6C9D17-28E9-4881-9B56-F878455C9BF4}" type="presParOf" srcId="{D21D10F4-F98A-411F-B811-158B97E1C8E8}" destId="{FB7C9A75-9AA3-4654-B240-4E484A153AEE}" srcOrd="15" destOrd="0" presId="urn:microsoft.com/office/officeart/2005/8/layout/default"/>
    <dgm:cxn modelId="{33246E69-DF66-4D10-850C-83F18F51AE15}" type="presParOf" srcId="{D21D10F4-F98A-411F-B811-158B97E1C8E8}" destId="{F085EB62-444D-4380-8874-659581453FF7}"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9190B7-396C-4F16-8558-CC3E43F32386}"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EC2EC39-2622-489D-A973-B3705DCC0C31}">
      <dgm:prSet/>
      <dgm:spPr/>
      <dgm:t>
        <a:bodyPr/>
        <a:lstStyle/>
        <a:p>
          <a:pPr rtl="0"/>
          <a:r>
            <a:rPr lang="tr-TR" u="sng" dirty="0" err="1" smtClean="0">
              <a:hlinkClick xmlns:r="http://schemas.openxmlformats.org/officeDocument/2006/relationships" r:id="rId1"/>
            </a:rPr>
            <a:t>GitHub</a:t>
          </a:r>
          <a:endParaRPr lang="tr-TR" dirty="0"/>
        </a:p>
      </dgm:t>
    </dgm:pt>
    <dgm:pt modelId="{A200EB51-B318-4E7F-BE7E-6AF2735D69E5}" type="parTrans" cxnId="{5BB7810E-343A-45E9-A9A9-846D623FFE19}">
      <dgm:prSet/>
      <dgm:spPr/>
      <dgm:t>
        <a:bodyPr/>
        <a:lstStyle/>
        <a:p>
          <a:endParaRPr lang="en-US"/>
        </a:p>
      </dgm:t>
    </dgm:pt>
    <dgm:pt modelId="{043F86BA-28E4-4FDB-94A6-B47F4ABEDAE4}" type="sibTrans" cxnId="{5BB7810E-343A-45E9-A9A9-846D623FFE19}">
      <dgm:prSet/>
      <dgm:spPr/>
      <dgm:t>
        <a:bodyPr/>
        <a:lstStyle/>
        <a:p>
          <a:endParaRPr lang="en-US"/>
        </a:p>
      </dgm:t>
    </dgm:pt>
    <dgm:pt modelId="{49D2AB99-3CE3-4704-9F8B-0F6191C82CC6}">
      <dgm:prSet/>
      <dgm:spPr/>
      <dgm:t>
        <a:bodyPr/>
        <a:lstStyle/>
        <a:p>
          <a:pPr rtl="0"/>
          <a:r>
            <a:rPr lang="tr-TR" dirty="0" err="1" smtClean="0"/>
            <a:t>GitLab</a:t>
          </a:r>
          <a:endParaRPr lang="tr-TR" dirty="0"/>
        </a:p>
      </dgm:t>
    </dgm:pt>
    <dgm:pt modelId="{41864318-8007-49A6-B989-D4E12545E079}" type="parTrans" cxnId="{6C050C85-BEF8-47FF-9E73-7B72D8D3DA9C}">
      <dgm:prSet/>
      <dgm:spPr/>
      <dgm:t>
        <a:bodyPr/>
        <a:lstStyle/>
        <a:p>
          <a:endParaRPr lang="en-US"/>
        </a:p>
      </dgm:t>
    </dgm:pt>
    <dgm:pt modelId="{6750A7DA-43DB-4A95-9F13-94AC353CB845}" type="sibTrans" cxnId="{6C050C85-BEF8-47FF-9E73-7B72D8D3DA9C}">
      <dgm:prSet/>
      <dgm:spPr/>
      <dgm:t>
        <a:bodyPr/>
        <a:lstStyle/>
        <a:p>
          <a:endParaRPr lang="en-US"/>
        </a:p>
      </dgm:t>
    </dgm:pt>
    <dgm:pt modelId="{65E019C0-7CA9-42A0-BD85-456669019287}">
      <dgm:prSet/>
      <dgm:spPr/>
      <dgm:t>
        <a:bodyPr/>
        <a:lstStyle/>
        <a:p>
          <a:pPr rtl="0"/>
          <a:r>
            <a:rPr lang="tr-TR" dirty="0" err="1" smtClean="0"/>
            <a:t>BitBucket</a:t>
          </a:r>
          <a:endParaRPr lang="tr-TR" dirty="0"/>
        </a:p>
      </dgm:t>
    </dgm:pt>
    <dgm:pt modelId="{8FB0B87B-8589-4318-B2BD-ACF810FD220F}" type="parTrans" cxnId="{5E79ECBF-D727-456C-B7A9-FFE845432ABF}">
      <dgm:prSet/>
      <dgm:spPr/>
      <dgm:t>
        <a:bodyPr/>
        <a:lstStyle/>
        <a:p>
          <a:endParaRPr lang="en-US"/>
        </a:p>
      </dgm:t>
    </dgm:pt>
    <dgm:pt modelId="{FC3B366F-8A46-4F2E-BC6F-1154A4E757FC}" type="sibTrans" cxnId="{5E79ECBF-D727-456C-B7A9-FFE845432ABF}">
      <dgm:prSet/>
      <dgm:spPr/>
      <dgm:t>
        <a:bodyPr/>
        <a:lstStyle/>
        <a:p>
          <a:endParaRPr lang="en-US"/>
        </a:p>
      </dgm:t>
    </dgm:pt>
    <dgm:pt modelId="{2D0A4C49-7CAD-45F2-B67E-B8FC3FC518A4}">
      <dgm:prSet/>
      <dgm:spPr/>
      <dgm:t>
        <a:bodyPr/>
        <a:lstStyle/>
        <a:p>
          <a:pPr rtl="0"/>
          <a:r>
            <a:rPr lang="tr-TR" dirty="0" err="1" smtClean="0"/>
            <a:t>SourceForge</a:t>
          </a:r>
          <a:endParaRPr lang="tr-TR" dirty="0"/>
        </a:p>
      </dgm:t>
    </dgm:pt>
    <dgm:pt modelId="{86FDCC1B-543E-4456-B511-B296262BB0C8}" type="parTrans" cxnId="{D27CA58D-8E23-4D64-A09E-829D09727CE6}">
      <dgm:prSet/>
      <dgm:spPr/>
      <dgm:t>
        <a:bodyPr/>
        <a:lstStyle/>
        <a:p>
          <a:endParaRPr lang="en-US"/>
        </a:p>
      </dgm:t>
    </dgm:pt>
    <dgm:pt modelId="{B5D0AE9B-C630-4D4E-BF89-81C5425837B9}" type="sibTrans" cxnId="{D27CA58D-8E23-4D64-A09E-829D09727CE6}">
      <dgm:prSet/>
      <dgm:spPr/>
      <dgm:t>
        <a:bodyPr/>
        <a:lstStyle/>
        <a:p>
          <a:endParaRPr lang="en-US"/>
        </a:p>
      </dgm:t>
    </dgm:pt>
    <dgm:pt modelId="{0D156D5A-BDE7-4118-B60E-C03CA1C01D3B}">
      <dgm:prSet/>
      <dgm:spPr/>
      <dgm:t>
        <a:bodyPr/>
        <a:lstStyle/>
        <a:p>
          <a:pPr rtl="0"/>
          <a:r>
            <a:rPr lang="tr-TR" dirty="0" err="1" smtClean="0"/>
            <a:t>Beanstalk</a:t>
          </a:r>
          <a:endParaRPr lang="tr-TR" dirty="0"/>
        </a:p>
      </dgm:t>
    </dgm:pt>
    <dgm:pt modelId="{F77B6EBE-FF80-41E3-A309-E98E62B8C090}" type="parTrans" cxnId="{0FAC270A-77A5-4554-A688-ACE20814A2E1}">
      <dgm:prSet/>
      <dgm:spPr/>
      <dgm:t>
        <a:bodyPr/>
        <a:lstStyle/>
        <a:p>
          <a:endParaRPr lang="en-US"/>
        </a:p>
      </dgm:t>
    </dgm:pt>
    <dgm:pt modelId="{0D0463B3-E53A-4493-B778-1DEA28EE19FC}" type="sibTrans" cxnId="{0FAC270A-77A5-4554-A688-ACE20814A2E1}">
      <dgm:prSet/>
      <dgm:spPr/>
      <dgm:t>
        <a:bodyPr/>
        <a:lstStyle/>
        <a:p>
          <a:endParaRPr lang="en-US"/>
        </a:p>
      </dgm:t>
    </dgm:pt>
    <dgm:pt modelId="{1AB4FC28-1564-470F-A785-F2FC8E869F3A}">
      <dgm:prSet/>
      <dgm:spPr/>
      <dgm:t>
        <a:bodyPr/>
        <a:lstStyle/>
        <a:p>
          <a:pPr rtl="0"/>
          <a:r>
            <a:rPr lang="tr-TR" dirty="0" err="1" smtClean="0"/>
            <a:t>Apache</a:t>
          </a:r>
          <a:r>
            <a:rPr lang="tr-TR" dirty="0" smtClean="0"/>
            <a:t> </a:t>
          </a:r>
          <a:r>
            <a:rPr lang="tr-TR" dirty="0" err="1" smtClean="0"/>
            <a:t>Allura</a:t>
          </a:r>
          <a:endParaRPr lang="tr-TR" dirty="0"/>
        </a:p>
      </dgm:t>
    </dgm:pt>
    <dgm:pt modelId="{EFC2896C-56E2-4CB0-8154-9859E0F62AB9}" type="parTrans" cxnId="{B32EB0C2-3EC8-407E-A369-450BCBFB220E}">
      <dgm:prSet/>
      <dgm:spPr/>
      <dgm:t>
        <a:bodyPr/>
        <a:lstStyle/>
        <a:p>
          <a:endParaRPr lang="en-US"/>
        </a:p>
      </dgm:t>
    </dgm:pt>
    <dgm:pt modelId="{C1BB0E37-7ACC-4C85-AB74-E7AA04421AA0}" type="sibTrans" cxnId="{B32EB0C2-3EC8-407E-A369-450BCBFB220E}">
      <dgm:prSet/>
      <dgm:spPr/>
      <dgm:t>
        <a:bodyPr/>
        <a:lstStyle/>
        <a:p>
          <a:endParaRPr lang="en-US"/>
        </a:p>
      </dgm:t>
    </dgm:pt>
    <dgm:pt modelId="{551D6EE8-E1F9-40B2-9E86-6610C5637CA8}">
      <dgm:prSet/>
      <dgm:spPr/>
      <dgm:t>
        <a:bodyPr/>
        <a:lstStyle/>
        <a:p>
          <a:pPr rtl="0"/>
          <a:r>
            <a:rPr lang="tr-TR" dirty="0" smtClean="0"/>
            <a:t>AWS </a:t>
          </a:r>
          <a:r>
            <a:rPr lang="tr-TR" dirty="0" err="1" smtClean="0"/>
            <a:t>CodeCommit</a:t>
          </a:r>
          <a:endParaRPr lang="tr-TR" dirty="0"/>
        </a:p>
      </dgm:t>
    </dgm:pt>
    <dgm:pt modelId="{9554434A-63E0-4588-B5CC-36B18569FF06}" type="parTrans" cxnId="{12B6D886-D44A-4316-9ADB-746784978F47}">
      <dgm:prSet/>
      <dgm:spPr/>
      <dgm:t>
        <a:bodyPr/>
        <a:lstStyle/>
        <a:p>
          <a:endParaRPr lang="en-US"/>
        </a:p>
      </dgm:t>
    </dgm:pt>
    <dgm:pt modelId="{F9A6E110-4309-4F1F-BC3A-1C9141E96C5C}" type="sibTrans" cxnId="{12B6D886-D44A-4316-9ADB-746784978F47}">
      <dgm:prSet/>
      <dgm:spPr/>
      <dgm:t>
        <a:bodyPr/>
        <a:lstStyle/>
        <a:p>
          <a:endParaRPr lang="en-US"/>
        </a:p>
      </dgm:t>
    </dgm:pt>
    <dgm:pt modelId="{AF35C13E-D58F-4699-B3A7-008EC791180D}">
      <dgm:prSet/>
      <dgm:spPr/>
      <dgm:t>
        <a:bodyPr/>
        <a:lstStyle/>
        <a:p>
          <a:pPr rtl="0"/>
          <a:r>
            <a:rPr lang="tr-TR" dirty="0" err="1" smtClean="0"/>
            <a:t>Launchpad</a:t>
          </a:r>
          <a:endParaRPr lang="tr-TR" dirty="0"/>
        </a:p>
      </dgm:t>
    </dgm:pt>
    <dgm:pt modelId="{402C6177-5D80-4E52-87F5-FD07346989C4}" type="parTrans" cxnId="{FC1E61DC-AAE5-4031-B0B5-C0A24896ECA0}">
      <dgm:prSet/>
      <dgm:spPr/>
      <dgm:t>
        <a:bodyPr/>
        <a:lstStyle/>
        <a:p>
          <a:endParaRPr lang="en-US"/>
        </a:p>
      </dgm:t>
    </dgm:pt>
    <dgm:pt modelId="{8B488AAB-2C44-4356-B974-1834A02B6FE8}" type="sibTrans" cxnId="{FC1E61DC-AAE5-4031-B0B5-C0A24896ECA0}">
      <dgm:prSet/>
      <dgm:spPr/>
      <dgm:t>
        <a:bodyPr/>
        <a:lstStyle/>
        <a:p>
          <a:endParaRPr lang="en-US"/>
        </a:p>
      </dgm:t>
    </dgm:pt>
    <dgm:pt modelId="{8ED4C2C4-F42E-442A-A7FD-6DF1C0E83C0C}">
      <dgm:prSet/>
      <dgm:spPr/>
      <dgm:t>
        <a:bodyPr/>
        <a:lstStyle/>
        <a:p>
          <a:pPr rtl="0"/>
          <a:r>
            <a:rPr lang="tr-TR" dirty="0" err="1" smtClean="0"/>
            <a:t>Phabricator</a:t>
          </a:r>
          <a:endParaRPr lang="tr-TR" dirty="0"/>
        </a:p>
      </dgm:t>
    </dgm:pt>
    <dgm:pt modelId="{FC2CF100-F889-4D47-AB89-9A7402A36DE1}" type="parTrans" cxnId="{9C83CE2B-1B1F-4920-B60A-5CBBC6E55610}">
      <dgm:prSet/>
      <dgm:spPr/>
      <dgm:t>
        <a:bodyPr/>
        <a:lstStyle/>
        <a:p>
          <a:endParaRPr lang="en-US"/>
        </a:p>
      </dgm:t>
    </dgm:pt>
    <dgm:pt modelId="{2953B66F-E500-4E67-92A3-FAF6191DCC61}" type="sibTrans" cxnId="{9C83CE2B-1B1F-4920-B60A-5CBBC6E55610}">
      <dgm:prSet/>
      <dgm:spPr/>
      <dgm:t>
        <a:bodyPr/>
        <a:lstStyle/>
        <a:p>
          <a:endParaRPr lang="en-US"/>
        </a:p>
      </dgm:t>
    </dgm:pt>
    <dgm:pt modelId="{368982F0-EF18-4C3B-B015-45C4CAFEBAAA}">
      <dgm:prSet/>
      <dgm:spPr/>
      <dgm:t>
        <a:bodyPr/>
        <a:lstStyle/>
        <a:p>
          <a:pPr rtl="0"/>
          <a:r>
            <a:rPr lang="tr-TR" dirty="0" err="1" smtClean="0"/>
            <a:t>GitBucket</a:t>
          </a:r>
          <a:endParaRPr lang="tr-TR" dirty="0"/>
        </a:p>
      </dgm:t>
    </dgm:pt>
    <dgm:pt modelId="{FD412393-72BA-4E57-AEAF-4CD91B374824}" type="parTrans" cxnId="{D58B2339-EFF0-4438-B0A1-95DE0FDB8BEF}">
      <dgm:prSet/>
      <dgm:spPr/>
      <dgm:t>
        <a:bodyPr/>
        <a:lstStyle/>
        <a:p>
          <a:endParaRPr lang="en-US"/>
        </a:p>
      </dgm:t>
    </dgm:pt>
    <dgm:pt modelId="{DC914875-50BD-4954-987A-40347C5EBE3B}" type="sibTrans" cxnId="{D58B2339-EFF0-4438-B0A1-95DE0FDB8BEF}">
      <dgm:prSet/>
      <dgm:spPr/>
      <dgm:t>
        <a:bodyPr/>
        <a:lstStyle/>
        <a:p>
          <a:endParaRPr lang="en-US"/>
        </a:p>
      </dgm:t>
    </dgm:pt>
    <dgm:pt modelId="{99E657E2-6FAF-4789-99B9-98FC4E3BEBF4}" type="pres">
      <dgm:prSet presAssocID="{629190B7-396C-4F16-8558-CC3E43F32386}" presName="diagram" presStyleCnt="0">
        <dgm:presLayoutVars>
          <dgm:dir/>
          <dgm:resizeHandles val="exact"/>
        </dgm:presLayoutVars>
      </dgm:prSet>
      <dgm:spPr/>
      <dgm:t>
        <a:bodyPr/>
        <a:lstStyle/>
        <a:p>
          <a:endParaRPr lang="en-US"/>
        </a:p>
      </dgm:t>
    </dgm:pt>
    <dgm:pt modelId="{2BFCEB08-0A84-4816-AC9F-688AAA3D88B5}" type="pres">
      <dgm:prSet presAssocID="{DEC2EC39-2622-489D-A973-B3705DCC0C31}" presName="node" presStyleLbl="node1" presStyleIdx="0" presStyleCnt="10">
        <dgm:presLayoutVars>
          <dgm:bulletEnabled val="1"/>
        </dgm:presLayoutVars>
      </dgm:prSet>
      <dgm:spPr/>
      <dgm:t>
        <a:bodyPr/>
        <a:lstStyle/>
        <a:p>
          <a:endParaRPr lang="en-US"/>
        </a:p>
      </dgm:t>
    </dgm:pt>
    <dgm:pt modelId="{B2F86109-E061-43BD-9284-753824251A88}" type="pres">
      <dgm:prSet presAssocID="{043F86BA-28E4-4FDB-94A6-B47F4ABEDAE4}" presName="sibTrans" presStyleCnt="0"/>
      <dgm:spPr/>
      <dgm:t>
        <a:bodyPr/>
        <a:lstStyle/>
        <a:p>
          <a:endParaRPr lang="en-US"/>
        </a:p>
      </dgm:t>
    </dgm:pt>
    <dgm:pt modelId="{B745BA0D-2750-4019-B0D1-C99F505E4FC7}" type="pres">
      <dgm:prSet presAssocID="{49D2AB99-3CE3-4704-9F8B-0F6191C82CC6}" presName="node" presStyleLbl="node1" presStyleIdx="1" presStyleCnt="10">
        <dgm:presLayoutVars>
          <dgm:bulletEnabled val="1"/>
        </dgm:presLayoutVars>
      </dgm:prSet>
      <dgm:spPr/>
      <dgm:t>
        <a:bodyPr/>
        <a:lstStyle/>
        <a:p>
          <a:endParaRPr lang="en-US"/>
        </a:p>
      </dgm:t>
    </dgm:pt>
    <dgm:pt modelId="{20FD7EFB-5312-4E58-8E8E-3F82018F9918}" type="pres">
      <dgm:prSet presAssocID="{6750A7DA-43DB-4A95-9F13-94AC353CB845}" presName="sibTrans" presStyleCnt="0"/>
      <dgm:spPr/>
      <dgm:t>
        <a:bodyPr/>
        <a:lstStyle/>
        <a:p>
          <a:endParaRPr lang="en-US"/>
        </a:p>
      </dgm:t>
    </dgm:pt>
    <dgm:pt modelId="{935D6B95-E1A0-4143-B187-EA94DAF4802F}" type="pres">
      <dgm:prSet presAssocID="{65E019C0-7CA9-42A0-BD85-456669019287}" presName="node" presStyleLbl="node1" presStyleIdx="2" presStyleCnt="10">
        <dgm:presLayoutVars>
          <dgm:bulletEnabled val="1"/>
        </dgm:presLayoutVars>
      </dgm:prSet>
      <dgm:spPr/>
      <dgm:t>
        <a:bodyPr/>
        <a:lstStyle/>
        <a:p>
          <a:endParaRPr lang="en-US"/>
        </a:p>
      </dgm:t>
    </dgm:pt>
    <dgm:pt modelId="{63387061-28F5-4430-9F01-04A20376F7B7}" type="pres">
      <dgm:prSet presAssocID="{FC3B366F-8A46-4F2E-BC6F-1154A4E757FC}" presName="sibTrans" presStyleCnt="0"/>
      <dgm:spPr/>
      <dgm:t>
        <a:bodyPr/>
        <a:lstStyle/>
        <a:p>
          <a:endParaRPr lang="en-US"/>
        </a:p>
      </dgm:t>
    </dgm:pt>
    <dgm:pt modelId="{663326F7-836A-44FE-A7FE-BDF537F70ED0}" type="pres">
      <dgm:prSet presAssocID="{2D0A4C49-7CAD-45F2-B67E-B8FC3FC518A4}" presName="node" presStyleLbl="node1" presStyleIdx="3" presStyleCnt="10">
        <dgm:presLayoutVars>
          <dgm:bulletEnabled val="1"/>
        </dgm:presLayoutVars>
      </dgm:prSet>
      <dgm:spPr/>
      <dgm:t>
        <a:bodyPr/>
        <a:lstStyle/>
        <a:p>
          <a:endParaRPr lang="en-US"/>
        </a:p>
      </dgm:t>
    </dgm:pt>
    <dgm:pt modelId="{E870559E-D275-4776-B7DA-D70AB1A2A629}" type="pres">
      <dgm:prSet presAssocID="{B5D0AE9B-C630-4D4E-BF89-81C5425837B9}" presName="sibTrans" presStyleCnt="0"/>
      <dgm:spPr/>
      <dgm:t>
        <a:bodyPr/>
        <a:lstStyle/>
        <a:p>
          <a:endParaRPr lang="en-US"/>
        </a:p>
      </dgm:t>
    </dgm:pt>
    <dgm:pt modelId="{E9E43E33-61DB-487B-9CC6-DC063A5F0AC3}" type="pres">
      <dgm:prSet presAssocID="{0D156D5A-BDE7-4118-B60E-C03CA1C01D3B}" presName="node" presStyleLbl="node1" presStyleIdx="4" presStyleCnt="10">
        <dgm:presLayoutVars>
          <dgm:bulletEnabled val="1"/>
        </dgm:presLayoutVars>
      </dgm:prSet>
      <dgm:spPr/>
      <dgm:t>
        <a:bodyPr/>
        <a:lstStyle/>
        <a:p>
          <a:endParaRPr lang="en-US"/>
        </a:p>
      </dgm:t>
    </dgm:pt>
    <dgm:pt modelId="{3BB5470D-8B2A-4354-A3F7-0A4DCF58E46E}" type="pres">
      <dgm:prSet presAssocID="{0D0463B3-E53A-4493-B778-1DEA28EE19FC}" presName="sibTrans" presStyleCnt="0"/>
      <dgm:spPr/>
      <dgm:t>
        <a:bodyPr/>
        <a:lstStyle/>
        <a:p>
          <a:endParaRPr lang="en-US"/>
        </a:p>
      </dgm:t>
    </dgm:pt>
    <dgm:pt modelId="{CDFB446A-2E2B-4FC9-A457-77E1798F601F}" type="pres">
      <dgm:prSet presAssocID="{1AB4FC28-1564-470F-A785-F2FC8E869F3A}" presName="node" presStyleLbl="node1" presStyleIdx="5" presStyleCnt="10">
        <dgm:presLayoutVars>
          <dgm:bulletEnabled val="1"/>
        </dgm:presLayoutVars>
      </dgm:prSet>
      <dgm:spPr/>
      <dgm:t>
        <a:bodyPr/>
        <a:lstStyle/>
        <a:p>
          <a:endParaRPr lang="en-US"/>
        </a:p>
      </dgm:t>
    </dgm:pt>
    <dgm:pt modelId="{65E7B631-DD8A-4267-9217-F3867093DE37}" type="pres">
      <dgm:prSet presAssocID="{C1BB0E37-7ACC-4C85-AB74-E7AA04421AA0}" presName="sibTrans" presStyleCnt="0"/>
      <dgm:spPr/>
      <dgm:t>
        <a:bodyPr/>
        <a:lstStyle/>
        <a:p>
          <a:endParaRPr lang="en-US"/>
        </a:p>
      </dgm:t>
    </dgm:pt>
    <dgm:pt modelId="{C29400F5-E2E5-4356-9705-F314BB482C59}" type="pres">
      <dgm:prSet presAssocID="{551D6EE8-E1F9-40B2-9E86-6610C5637CA8}" presName="node" presStyleLbl="node1" presStyleIdx="6" presStyleCnt="10">
        <dgm:presLayoutVars>
          <dgm:bulletEnabled val="1"/>
        </dgm:presLayoutVars>
      </dgm:prSet>
      <dgm:spPr/>
      <dgm:t>
        <a:bodyPr/>
        <a:lstStyle/>
        <a:p>
          <a:endParaRPr lang="en-US"/>
        </a:p>
      </dgm:t>
    </dgm:pt>
    <dgm:pt modelId="{3E466A90-751C-4541-A8B0-41CD32FB7FD8}" type="pres">
      <dgm:prSet presAssocID="{F9A6E110-4309-4F1F-BC3A-1C9141E96C5C}" presName="sibTrans" presStyleCnt="0"/>
      <dgm:spPr/>
      <dgm:t>
        <a:bodyPr/>
        <a:lstStyle/>
        <a:p>
          <a:endParaRPr lang="en-US"/>
        </a:p>
      </dgm:t>
    </dgm:pt>
    <dgm:pt modelId="{06C4C789-7DC6-4EAC-B20D-0AF9A517C5F2}" type="pres">
      <dgm:prSet presAssocID="{AF35C13E-D58F-4699-B3A7-008EC791180D}" presName="node" presStyleLbl="node1" presStyleIdx="7" presStyleCnt="10">
        <dgm:presLayoutVars>
          <dgm:bulletEnabled val="1"/>
        </dgm:presLayoutVars>
      </dgm:prSet>
      <dgm:spPr/>
      <dgm:t>
        <a:bodyPr/>
        <a:lstStyle/>
        <a:p>
          <a:endParaRPr lang="en-US"/>
        </a:p>
      </dgm:t>
    </dgm:pt>
    <dgm:pt modelId="{E32BD347-F946-4491-BAE3-4A5F8115121D}" type="pres">
      <dgm:prSet presAssocID="{8B488AAB-2C44-4356-B974-1834A02B6FE8}" presName="sibTrans" presStyleCnt="0"/>
      <dgm:spPr/>
      <dgm:t>
        <a:bodyPr/>
        <a:lstStyle/>
        <a:p>
          <a:endParaRPr lang="en-US"/>
        </a:p>
      </dgm:t>
    </dgm:pt>
    <dgm:pt modelId="{EE81F2DF-8ED7-4DE9-964E-DEF61DC31D68}" type="pres">
      <dgm:prSet presAssocID="{8ED4C2C4-F42E-442A-A7FD-6DF1C0E83C0C}" presName="node" presStyleLbl="node1" presStyleIdx="8" presStyleCnt="10">
        <dgm:presLayoutVars>
          <dgm:bulletEnabled val="1"/>
        </dgm:presLayoutVars>
      </dgm:prSet>
      <dgm:spPr/>
      <dgm:t>
        <a:bodyPr/>
        <a:lstStyle/>
        <a:p>
          <a:endParaRPr lang="en-US"/>
        </a:p>
      </dgm:t>
    </dgm:pt>
    <dgm:pt modelId="{A57406B7-D294-4033-A6C2-29918DD55D26}" type="pres">
      <dgm:prSet presAssocID="{2953B66F-E500-4E67-92A3-FAF6191DCC61}" presName="sibTrans" presStyleCnt="0"/>
      <dgm:spPr/>
      <dgm:t>
        <a:bodyPr/>
        <a:lstStyle/>
        <a:p>
          <a:endParaRPr lang="en-US"/>
        </a:p>
      </dgm:t>
    </dgm:pt>
    <dgm:pt modelId="{69F38E02-4048-4AE1-883D-93E4CC85391B}" type="pres">
      <dgm:prSet presAssocID="{368982F0-EF18-4C3B-B015-45C4CAFEBAAA}" presName="node" presStyleLbl="node1" presStyleIdx="9" presStyleCnt="10">
        <dgm:presLayoutVars>
          <dgm:bulletEnabled val="1"/>
        </dgm:presLayoutVars>
      </dgm:prSet>
      <dgm:spPr/>
      <dgm:t>
        <a:bodyPr/>
        <a:lstStyle/>
        <a:p>
          <a:endParaRPr lang="en-US"/>
        </a:p>
      </dgm:t>
    </dgm:pt>
  </dgm:ptLst>
  <dgm:cxnLst>
    <dgm:cxn modelId="{D58B2339-EFF0-4438-B0A1-95DE0FDB8BEF}" srcId="{629190B7-396C-4F16-8558-CC3E43F32386}" destId="{368982F0-EF18-4C3B-B015-45C4CAFEBAAA}" srcOrd="9" destOrd="0" parTransId="{FD412393-72BA-4E57-AEAF-4CD91B374824}" sibTransId="{DC914875-50BD-4954-987A-40347C5EBE3B}"/>
    <dgm:cxn modelId="{D27CA58D-8E23-4D64-A09E-829D09727CE6}" srcId="{629190B7-396C-4F16-8558-CC3E43F32386}" destId="{2D0A4C49-7CAD-45F2-B67E-B8FC3FC518A4}" srcOrd="3" destOrd="0" parTransId="{86FDCC1B-543E-4456-B511-B296262BB0C8}" sibTransId="{B5D0AE9B-C630-4D4E-BF89-81C5425837B9}"/>
    <dgm:cxn modelId="{EF948D66-2DBB-4EA1-B271-C5B1A30D52F3}" type="presOf" srcId="{368982F0-EF18-4C3B-B015-45C4CAFEBAAA}" destId="{69F38E02-4048-4AE1-883D-93E4CC85391B}" srcOrd="0" destOrd="0" presId="urn:microsoft.com/office/officeart/2005/8/layout/default"/>
    <dgm:cxn modelId="{5E4A3CEE-2C3C-4703-A7D6-3404EE6AFC23}" type="presOf" srcId="{8ED4C2C4-F42E-442A-A7FD-6DF1C0E83C0C}" destId="{EE81F2DF-8ED7-4DE9-964E-DEF61DC31D68}" srcOrd="0" destOrd="0" presId="urn:microsoft.com/office/officeart/2005/8/layout/default"/>
    <dgm:cxn modelId="{9EA3232C-8818-4620-89E3-241743EA42DB}" type="presOf" srcId="{629190B7-396C-4F16-8558-CC3E43F32386}" destId="{99E657E2-6FAF-4789-99B9-98FC4E3BEBF4}" srcOrd="0" destOrd="0" presId="urn:microsoft.com/office/officeart/2005/8/layout/default"/>
    <dgm:cxn modelId="{5E79ECBF-D727-456C-B7A9-FFE845432ABF}" srcId="{629190B7-396C-4F16-8558-CC3E43F32386}" destId="{65E019C0-7CA9-42A0-BD85-456669019287}" srcOrd="2" destOrd="0" parTransId="{8FB0B87B-8589-4318-B2BD-ACF810FD220F}" sibTransId="{FC3B366F-8A46-4F2E-BC6F-1154A4E757FC}"/>
    <dgm:cxn modelId="{B32EB0C2-3EC8-407E-A369-450BCBFB220E}" srcId="{629190B7-396C-4F16-8558-CC3E43F32386}" destId="{1AB4FC28-1564-470F-A785-F2FC8E869F3A}" srcOrd="5" destOrd="0" parTransId="{EFC2896C-56E2-4CB0-8154-9859E0F62AB9}" sibTransId="{C1BB0E37-7ACC-4C85-AB74-E7AA04421AA0}"/>
    <dgm:cxn modelId="{5BB7810E-343A-45E9-A9A9-846D623FFE19}" srcId="{629190B7-396C-4F16-8558-CC3E43F32386}" destId="{DEC2EC39-2622-489D-A973-B3705DCC0C31}" srcOrd="0" destOrd="0" parTransId="{A200EB51-B318-4E7F-BE7E-6AF2735D69E5}" sibTransId="{043F86BA-28E4-4FDB-94A6-B47F4ABEDAE4}"/>
    <dgm:cxn modelId="{F35F63EA-C3EA-4084-990B-B04D4051747B}" type="presOf" srcId="{551D6EE8-E1F9-40B2-9E86-6610C5637CA8}" destId="{C29400F5-E2E5-4356-9705-F314BB482C59}" srcOrd="0" destOrd="0" presId="urn:microsoft.com/office/officeart/2005/8/layout/default"/>
    <dgm:cxn modelId="{8C9FBA3B-8FB0-49EF-B528-BEBA4F41EEE3}" type="presOf" srcId="{0D156D5A-BDE7-4118-B60E-C03CA1C01D3B}" destId="{E9E43E33-61DB-487B-9CC6-DC063A5F0AC3}" srcOrd="0" destOrd="0" presId="urn:microsoft.com/office/officeart/2005/8/layout/default"/>
    <dgm:cxn modelId="{FB59F5E4-4A76-4FD9-A428-6EAEB67DB44A}" type="presOf" srcId="{2D0A4C49-7CAD-45F2-B67E-B8FC3FC518A4}" destId="{663326F7-836A-44FE-A7FE-BDF537F70ED0}" srcOrd="0" destOrd="0" presId="urn:microsoft.com/office/officeart/2005/8/layout/default"/>
    <dgm:cxn modelId="{639CEA38-F35E-41F6-8EE0-1A99ADF303E1}" type="presOf" srcId="{DEC2EC39-2622-489D-A973-B3705DCC0C31}" destId="{2BFCEB08-0A84-4816-AC9F-688AAA3D88B5}" srcOrd="0" destOrd="0" presId="urn:microsoft.com/office/officeart/2005/8/layout/default"/>
    <dgm:cxn modelId="{FC1E61DC-AAE5-4031-B0B5-C0A24896ECA0}" srcId="{629190B7-396C-4F16-8558-CC3E43F32386}" destId="{AF35C13E-D58F-4699-B3A7-008EC791180D}" srcOrd="7" destOrd="0" parTransId="{402C6177-5D80-4E52-87F5-FD07346989C4}" sibTransId="{8B488AAB-2C44-4356-B974-1834A02B6FE8}"/>
    <dgm:cxn modelId="{9C83CE2B-1B1F-4920-B60A-5CBBC6E55610}" srcId="{629190B7-396C-4F16-8558-CC3E43F32386}" destId="{8ED4C2C4-F42E-442A-A7FD-6DF1C0E83C0C}" srcOrd="8" destOrd="0" parTransId="{FC2CF100-F889-4D47-AB89-9A7402A36DE1}" sibTransId="{2953B66F-E500-4E67-92A3-FAF6191DCC61}"/>
    <dgm:cxn modelId="{0FAC270A-77A5-4554-A688-ACE20814A2E1}" srcId="{629190B7-396C-4F16-8558-CC3E43F32386}" destId="{0D156D5A-BDE7-4118-B60E-C03CA1C01D3B}" srcOrd="4" destOrd="0" parTransId="{F77B6EBE-FF80-41E3-A309-E98E62B8C090}" sibTransId="{0D0463B3-E53A-4493-B778-1DEA28EE19FC}"/>
    <dgm:cxn modelId="{12B6D886-D44A-4316-9ADB-746784978F47}" srcId="{629190B7-396C-4F16-8558-CC3E43F32386}" destId="{551D6EE8-E1F9-40B2-9E86-6610C5637CA8}" srcOrd="6" destOrd="0" parTransId="{9554434A-63E0-4588-B5CC-36B18569FF06}" sibTransId="{F9A6E110-4309-4F1F-BC3A-1C9141E96C5C}"/>
    <dgm:cxn modelId="{235E64B6-21EE-472A-8A29-CF6F7164D295}" type="presOf" srcId="{65E019C0-7CA9-42A0-BD85-456669019287}" destId="{935D6B95-E1A0-4143-B187-EA94DAF4802F}" srcOrd="0" destOrd="0" presId="urn:microsoft.com/office/officeart/2005/8/layout/default"/>
    <dgm:cxn modelId="{6C050C85-BEF8-47FF-9E73-7B72D8D3DA9C}" srcId="{629190B7-396C-4F16-8558-CC3E43F32386}" destId="{49D2AB99-3CE3-4704-9F8B-0F6191C82CC6}" srcOrd="1" destOrd="0" parTransId="{41864318-8007-49A6-B989-D4E12545E079}" sibTransId="{6750A7DA-43DB-4A95-9F13-94AC353CB845}"/>
    <dgm:cxn modelId="{F89462FC-6412-42BF-A985-9BCDC735DFD7}" type="presOf" srcId="{1AB4FC28-1564-470F-A785-F2FC8E869F3A}" destId="{CDFB446A-2E2B-4FC9-A457-77E1798F601F}" srcOrd="0" destOrd="0" presId="urn:microsoft.com/office/officeart/2005/8/layout/default"/>
    <dgm:cxn modelId="{908C0B34-13D1-421A-B04B-FCE5A31042AA}" type="presOf" srcId="{AF35C13E-D58F-4699-B3A7-008EC791180D}" destId="{06C4C789-7DC6-4EAC-B20D-0AF9A517C5F2}" srcOrd="0" destOrd="0" presId="urn:microsoft.com/office/officeart/2005/8/layout/default"/>
    <dgm:cxn modelId="{8225BC6A-4D29-4F45-82DD-4E7B6138DB26}" type="presOf" srcId="{49D2AB99-3CE3-4704-9F8B-0F6191C82CC6}" destId="{B745BA0D-2750-4019-B0D1-C99F505E4FC7}" srcOrd="0" destOrd="0" presId="urn:microsoft.com/office/officeart/2005/8/layout/default"/>
    <dgm:cxn modelId="{4570B5F6-071E-4C76-A759-72AF17F6DB38}" type="presParOf" srcId="{99E657E2-6FAF-4789-99B9-98FC4E3BEBF4}" destId="{2BFCEB08-0A84-4816-AC9F-688AAA3D88B5}" srcOrd="0" destOrd="0" presId="urn:microsoft.com/office/officeart/2005/8/layout/default"/>
    <dgm:cxn modelId="{70A52B6A-C10C-4852-B6B4-C9200082FADA}" type="presParOf" srcId="{99E657E2-6FAF-4789-99B9-98FC4E3BEBF4}" destId="{B2F86109-E061-43BD-9284-753824251A88}" srcOrd="1" destOrd="0" presId="urn:microsoft.com/office/officeart/2005/8/layout/default"/>
    <dgm:cxn modelId="{46082E4D-DE26-4746-9913-92AC45237C95}" type="presParOf" srcId="{99E657E2-6FAF-4789-99B9-98FC4E3BEBF4}" destId="{B745BA0D-2750-4019-B0D1-C99F505E4FC7}" srcOrd="2" destOrd="0" presId="urn:microsoft.com/office/officeart/2005/8/layout/default"/>
    <dgm:cxn modelId="{8C108660-6E86-44C6-A899-C768FBABAA89}" type="presParOf" srcId="{99E657E2-6FAF-4789-99B9-98FC4E3BEBF4}" destId="{20FD7EFB-5312-4E58-8E8E-3F82018F9918}" srcOrd="3" destOrd="0" presId="urn:microsoft.com/office/officeart/2005/8/layout/default"/>
    <dgm:cxn modelId="{5CF64F16-4C20-45B5-AAE2-6AB6F898EB4F}" type="presParOf" srcId="{99E657E2-6FAF-4789-99B9-98FC4E3BEBF4}" destId="{935D6B95-E1A0-4143-B187-EA94DAF4802F}" srcOrd="4" destOrd="0" presId="urn:microsoft.com/office/officeart/2005/8/layout/default"/>
    <dgm:cxn modelId="{486CD0D8-59C2-4140-834B-EFEA241BE326}" type="presParOf" srcId="{99E657E2-6FAF-4789-99B9-98FC4E3BEBF4}" destId="{63387061-28F5-4430-9F01-04A20376F7B7}" srcOrd="5" destOrd="0" presId="urn:microsoft.com/office/officeart/2005/8/layout/default"/>
    <dgm:cxn modelId="{437E1E09-8E17-43B2-AB61-20EDD921FCC2}" type="presParOf" srcId="{99E657E2-6FAF-4789-99B9-98FC4E3BEBF4}" destId="{663326F7-836A-44FE-A7FE-BDF537F70ED0}" srcOrd="6" destOrd="0" presId="urn:microsoft.com/office/officeart/2005/8/layout/default"/>
    <dgm:cxn modelId="{F28C5A8D-0D1C-486B-ACCC-B5B77F00EAA3}" type="presParOf" srcId="{99E657E2-6FAF-4789-99B9-98FC4E3BEBF4}" destId="{E870559E-D275-4776-B7DA-D70AB1A2A629}" srcOrd="7" destOrd="0" presId="urn:microsoft.com/office/officeart/2005/8/layout/default"/>
    <dgm:cxn modelId="{E8C3094E-5757-431B-9903-18D95A3CCD68}" type="presParOf" srcId="{99E657E2-6FAF-4789-99B9-98FC4E3BEBF4}" destId="{E9E43E33-61DB-487B-9CC6-DC063A5F0AC3}" srcOrd="8" destOrd="0" presId="urn:microsoft.com/office/officeart/2005/8/layout/default"/>
    <dgm:cxn modelId="{2AFF11EF-A361-405B-BB7B-5162AB6DAE41}" type="presParOf" srcId="{99E657E2-6FAF-4789-99B9-98FC4E3BEBF4}" destId="{3BB5470D-8B2A-4354-A3F7-0A4DCF58E46E}" srcOrd="9" destOrd="0" presId="urn:microsoft.com/office/officeart/2005/8/layout/default"/>
    <dgm:cxn modelId="{1D694819-9F2F-47F3-8BD0-0EFC5FE876BE}" type="presParOf" srcId="{99E657E2-6FAF-4789-99B9-98FC4E3BEBF4}" destId="{CDFB446A-2E2B-4FC9-A457-77E1798F601F}" srcOrd="10" destOrd="0" presId="urn:microsoft.com/office/officeart/2005/8/layout/default"/>
    <dgm:cxn modelId="{90F29203-5FAE-4AD8-9E67-1735BC688337}" type="presParOf" srcId="{99E657E2-6FAF-4789-99B9-98FC4E3BEBF4}" destId="{65E7B631-DD8A-4267-9217-F3867093DE37}" srcOrd="11" destOrd="0" presId="urn:microsoft.com/office/officeart/2005/8/layout/default"/>
    <dgm:cxn modelId="{21E88461-0BEB-4AD6-B323-9622EDEAED54}" type="presParOf" srcId="{99E657E2-6FAF-4789-99B9-98FC4E3BEBF4}" destId="{C29400F5-E2E5-4356-9705-F314BB482C59}" srcOrd="12" destOrd="0" presId="urn:microsoft.com/office/officeart/2005/8/layout/default"/>
    <dgm:cxn modelId="{97AB2B8F-9A6D-451D-9151-E02FA272E647}" type="presParOf" srcId="{99E657E2-6FAF-4789-99B9-98FC4E3BEBF4}" destId="{3E466A90-751C-4541-A8B0-41CD32FB7FD8}" srcOrd="13" destOrd="0" presId="urn:microsoft.com/office/officeart/2005/8/layout/default"/>
    <dgm:cxn modelId="{1CCE8611-0ECC-4EE9-B93B-C65F6718776E}" type="presParOf" srcId="{99E657E2-6FAF-4789-99B9-98FC4E3BEBF4}" destId="{06C4C789-7DC6-4EAC-B20D-0AF9A517C5F2}" srcOrd="14" destOrd="0" presId="urn:microsoft.com/office/officeart/2005/8/layout/default"/>
    <dgm:cxn modelId="{33404777-ADD1-4A9C-B651-74954FF75B43}" type="presParOf" srcId="{99E657E2-6FAF-4789-99B9-98FC4E3BEBF4}" destId="{E32BD347-F946-4491-BAE3-4A5F8115121D}" srcOrd="15" destOrd="0" presId="urn:microsoft.com/office/officeart/2005/8/layout/default"/>
    <dgm:cxn modelId="{8ECF2EE8-D691-4FD6-AB2A-F4253DE0DC4F}" type="presParOf" srcId="{99E657E2-6FAF-4789-99B9-98FC4E3BEBF4}" destId="{EE81F2DF-8ED7-4DE9-964E-DEF61DC31D68}" srcOrd="16" destOrd="0" presId="urn:microsoft.com/office/officeart/2005/8/layout/default"/>
    <dgm:cxn modelId="{2F6AED41-6EDC-49AD-96C3-67146BB25836}" type="presParOf" srcId="{99E657E2-6FAF-4789-99B9-98FC4E3BEBF4}" destId="{A57406B7-D294-4033-A6C2-29918DD55D26}" srcOrd="17" destOrd="0" presId="urn:microsoft.com/office/officeart/2005/8/layout/default"/>
    <dgm:cxn modelId="{F628FD5E-F102-48B4-8B53-942049F856C6}" type="presParOf" srcId="{99E657E2-6FAF-4789-99B9-98FC4E3BEBF4}" destId="{69F38E02-4048-4AE1-883D-93E4CC85391B}"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73001E-93F9-42B9-BD66-F09704481966}"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504F553-218F-4BC5-AB72-8E65FE8F7B0E}">
      <dgm:prSet/>
      <dgm:spPr/>
      <dgm:t>
        <a:bodyPr/>
        <a:lstStyle/>
        <a:p>
          <a:pPr rtl="0"/>
          <a:r>
            <a:rPr lang="en-US" dirty="0" smtClean="0"/>
            <a:t>Initialize</a:t>
          </a:r>
          <a:endParaRPr lang="tr-TR" dirty="0"/>
        </a:p>
      </dgm:t>
    </dgm:pt>
    <dgm:pt modelId="{0CFDBC23-A611-4B99-B067-CB4A6573A08D}" type="parTrans" cxnId="{468BA533-C2B1-4CCC-BAA3-3406B08E32D5}">
      <dgm:prSet/>
      <dgm:spPr/>
      <dgm:t>
        <a:bodyPr/>
        <a:lstStyle/>
        <a:p>
          <a:endParaRPr lang="en-US"/>
        </a:p>
      </dgm:t>
    </dgm:pt>
    <dgm:pt modelId="{D1412478-296B-4100-B539-9704D0E799E5}" type="sibTrans" cxnId="{468BA533-C2B1-4CCC-BAA3-3406B08E32D5}">
      <dgm:prSet/>
      <dgm:spPr/>
      <dgm:t>
        <a:bodyPr/>
        <a:lstStyle/>
        <a:p>
          <a:endParaRPr lang="en-US"/>
        </a:p>
      </dgm:t>
    </dgm:pt>
    <dgm:pt modelId="{AD491957-EC84-4B1D-B3F0-6A50290F1D0B}">
      <dgm:prSet/>
      <dgm:spPr/>
      <dgm:t>
        <a:bodyPr/>
        <a:lstStyle/>
        <a:p>
          <a:pPr rtl="0"/>
          <a:r>
            <a:rPr lang="en-US" dirty="0" smtClean="0"/>
            <a:t>Add</a:t>
          </a:r>
          <a:endParaRPr lang="tr-TR" dirty="0"/>
        </a:p>
      </dgm:t>
    </dgm:pt>
    <dgm:pt modelId="{D03C7682-A2AA-458B-B095-4C6A4799CC6C}" type="parTrans" cxnId="{6C30F100-B1FD-4363-9452-3D3B3977658A}">
      <dgm:prSet/>
      <dgm:spPr/>
      <dgm:t>
        <a:bodyPr/>
        <a:lstStyle/>
        <a:p>
          <a:endParaRPr lang="en-US"/>
        </a:p>
      </dgm:t>
    </dgm:pt>
    <dgm:pt modelId="{D9FF41F5-6D02-4BD4-9616-D8566EC457B2}" type="sibTrans" cxnId="{6C30F100-B1FD-4363-9452-3D3B3977658A}">
      <dgm:prSet/>
      <dgm:spPr/>
      <dgm:t>
        <a:bodyPr/>
        <a:lstStyle/>
        <a:p>
          <a:endParaRPr lang="en-US"/>
        </a:p>
      </dgm:t>
    </dgm:pt>
    <dgm:pt modelId="{BA43E6EA-5500-4549-8B01-98702A31FF00}">
      <dgm:prSet/>
      <dgm:spPr/>
      <dgm:t>
        <a:bodyPr/>
        <a:lstStyle/>
        <a:p>
          <a:pPr rtl="0"/>
          <a:r>
            <a:rPr lang="en-US" dirty="0" smtClean="0"/>
            <a:t>Commit</a:t>
          </a:r>
          <a:endParaRPr lang="tr-TR" dirty="0"/>
        </a:p>
      </dgm:t>
    </dgm:pt>
    <dgm:pt modelId="{3823EE08-244F-45B6-AEBE-A1CCFB40938B}" type="parTrans" cxnId="{6F4978EA-B6C5-4AE4-9B8B-C8F69A634FCA}">
      <dgm:prSet/>
      <dgm:spPr/>
      <dgm:t>
        <a:bodyPr/>
        <a:lstStyle/>
        <a:p>
          <a:endParaRPr lang="en-US"/>
        </a:p>
      </dgm:t>
    </dgm:pt>
    <dgm:pt modelId="{1BC5469A-583D-44B7-9F3A-98EBE620C67C}" type="sibTrans" cxnId="{6F4978EA-B6C5-4AE4-9B8B-C8F69A634FCA}">
      <dgm:prSet/>
      <dgm:spPr/>
      <dgm:t>
        <a:bodyPr/>
        <a:lstStyle/>
        <a:p>
          <a:endParaRPr lang="en-US"/>
        </a:p>
      </dgm:t>
    </dgm:pt>
    <dgm:pt modelId="{3DBFADB9-3B0A-4421-97F0-FF2AFA94E18E}">
      <dgm:prSet/>
      <dgm:spPr/>
      <dgm:t>
        <a:bodyPr/>
        <a:lstStyle/>
        <a:p>
          <a:pPr rtl="0"/>
          <a:r>
            <a:rPr lang="en-US" dirty="0" smtClean="0"/>
            <a:t>Pull</a:t>
          </a:r>
          <a:endParaRPr lang="tr-TR" dirty="0"/>
        </a:p>
      </dgm:t>
    </dgm:pt>
    <dgm:pt modelId="{E8970C89-9CD0-4465-BBCF-C4498915D6D4}" type="parTrans" cxnId="{A042D1F3-7AC7-40C8-8D04-84E43397B7B9}">
      <dgm:prSet/>
      <dgm:spPr/>
      <dgm:t>
        <a:bodyPr/>
        <a:lstStyle/>
        <a:p>
          <a:endParaRPr lang="en-US"/>
        </a:p>
      </dgm:t>
    </dgm:pt>
    <dgm:pt modelId="{8E787A54-4B54-4221-8AE7-370D998ACA78}" type="sibTrans" cxnId="{A042D1F3-7AC7-40C8-8D04-84E43397B7B9}">
      <dgm:prSet/>
      <dgm:spPr/>
      <dgm:t>
        <a:bodyPr/>
        <a:lstStyle/>
        <a:p>
          <a:endParaRPr lang="en-US"/>
        </a:p>
      </dgm:t>
    </dgm:pt>
    <dgm:pt modelId="{CC601AB7-91BF-41F1-8F6D-4FA734293367}">
      <dgm:prSet/>
      <dgm:spPr/>
      <dgm:t>
        <a:bodyPr/>
        <a:lstStyle/>
        <a:p>
          <a:pPr rtl="0"/>
          <a:r>
            <a:rPr lang="en-US" dirty="0" smtClean="0"/>
            <a:t>Push</a:t>
          </a:r>
          <a:endParaRPr lang="tr-TR" dirty="0"/>
        </a:p>
      </dgm:t>
    </dgm:pt>
    <dgm:pt modelId="{B87D302E-F252-4D67-B3EB-C7D5761AFAE4}" type="parTrans" cxnId="{FB3394DB-C18D-432E-A78D-5F8E4C4C38F4}">
      <dgm:prSet/>
      <dgm:spPr/>
      <dgm:t>
        <a:bodyPr/>
        <a:lstStyle/>
        <a:p>
          <a:endParaRPr lang="en-US"/>
        </a:p>
      </dgm:t>
    </dgm:pt>
    <dgm:pt modelId="{257215EC-21C6-44DC-95DF-549FF9F4B3B6}" type="sibTrans" cxnId="{FB3394DB-C18D-432E-A78D-5F8E4C4C38F4}">
      <dgm:prSet/>
      <dgm:spPr/>
      <dgm:t>
        <a:bodyPr/>
        <a:lstStyle/>
        <a:p>
          <a:endParaRPr lang="en-US"/>
        </a:p>
      </dgm:t>
    </dgm:pt>
    <dgm:pt modelId="{EF319899-F4C2-46A5-93CF-D0871085E9F8}" type="pres">
      <dgm:prSet presAssocID="{E973001E-93F9-42B9-BD66-F09704481966}" presName="diagram" presStyleCnt="0">
        <dgm:presLayoutVars>
          <dgm:dir/>
          <dgm:resizeHandles val="exact"/>
        </dgm:presLayoutVars>
      </dgm:prSet>
      <dgm:spPr/>
      <dgm:t>
        <a:bodyPr/>
        <a:lstStyle/>
        <a:p>
          <a:endParaRPr lang="en-US"/>
        </a:p>
      </dgm:t>
    </dgm:pt>
    <dgm:pt modelId="{3934390C-42BF-4742-8F46-7FE4C452ED86}" type="pres">
      <dgm:prSet presAssocID="{8504F553-218F-4BC5-AB72-8E65FE8F7B0E}" presName="node" presStyleLbl="node1" presStyleIdx="0" presStyleCnt="5">
        <dgm:presLayoutVars>
          <dgm:bulletEnabled val="1"/>
        </dgm:presLayoutVars>
      </dgm:prSet>
      <dgm:spPr/>
      <dgm:t>
        <a:bodyPr/>
        <a:lstStyle/>
        <a:p>
          <a:endParaRPr lang="en-US"/>
        </a:p>
      </dgm:t>
    </dgm:pt>
    <dgm:pt modelId="{15E1EACF-EB5B-4C96-AF92-A20EA901F67C}" type="pres">
      <dgm:prSet presAssocID="{D1412478-296B-4100-B539-9704D0E799E5}" presName="sibTrans" presStyleCnt="0"/>
      <dgm:spPr/>
    </dgm:pt>
    <dgm:pt modelId="{34B8F368-76EA-4A4B-BF98-C28CFCBE5A6E}" type="pres">
      <dgm:prSet presAssocID="{AD491957-EC84-4B1D-B3F0-6A50290F1D0B}" presName="node" presStyleLbl="node1" presStyleIdx="1" presStyleCnt="5">
        <dgm:presLayoutVars>
          <dgm:bulletEnabled val="1"/>
        </dgm:presLayoutVars>
      </dgm:prSet>
      <dgm:spPr/>
      <dgm:t>
        <a:bodyPr/>
        <a:lstStyle/>
        <a:p>
          <a:endParaRPr lang="en-US"/>
        </a:p>
      </dgm:t>
    </dgm:pt>
    <dgm:pt modelId="{F176132E-FC03-4962-9381-E3269C29F7F3}" type="pres">
      <dgm:prSet presAssocID="{D9FF41F5-6D02-4BD4-9616-D8566EC457B2}" presName="sibTrans" presStyleCnt="0"/>
      <dgm:spPr/>
    </dgm:pt>
    <dgm:pt modelId="{CFBDB03D-339E-4154-8A76-2A44319422DB}" type="pres">
      <dgm:prSet presAssocID="{BA43E6EA-5500-4549-8B01-98702A31FF00}" presName="node" presStyleLbl="node1" presStyleIdx="2" presStyleCnt="5">
        <dgm:presLayoutVars>
          <dgm:bulletEnabled val="1"/>
        </dgm:presLayoutVars>
      </dgm:prSet>
      <dgm:spPr/>
      <dgm:t>
        <a:bodyPr/>
        <a:lstStyle/>
        <a:p>
          <a:endParaRPr lang="en-US"/>
        </a:p>
      </dgm:t>
    </dgm:pt>
    <dgm:pt modelId="{F6D7F37D-DBB4-4A83-940B-01F0B19CF5C7}" type="pres">
      <dgm:prSet presAssocID="{1BC5469A-583D-44B7-9F3A-98EBE620C67C}" presName="sibTrans" presStyleCnt="0"/>
      <dgm:spPr/>
    </dgm:pt>
    <dgm:pt modelId="{553708B1-890B-4B1F-AA5C-8C44298A92B3}" type="pres">
      <dgm:prSet presAssocID="{3DBFADB9-3B0A-4421-97F0-FF2AFA94E18E}" presName="node" presStyleLbl="node1" presStyleIdx="3" presStyleCnt="5">
        <dgm:presLayoutVars>
          <dgm:bulletEnabled val="1"/>
        </dgm:presLayoutVars>
      </dgm:prSet>
      <dgm:spPr/>
      <dgm:t>
        <a:bodyPr/>
        <a:lstStyle/>
        <a:p>
          <a:endParaRPr lang="en-US"/>
        </a:p>
      </dgm:t>
    </dgm:pt>
    <dgm:pt modelId="{25400394-9B60-4D1D-AE0E-96F606DBDF93}" type="pres">
      <dgm:prSet presAssocID="{8E787A54-4B54-4221-8AE7-370D998ACA78}" presName="sibTrans" presStyleCnt="0"/>
      <dgm:spPr/>
    </dgm:pt>
    <dgm:pt modelId="{3EF69D6F-5135-4002-A904-1FA5293072AB}" type="pres">
      <dgm:prSet presAssocID="{CC601AB7-91BF-41F1-8F6D-4FA734293367}" presName="node" presStyleLbl="node1" presStyleIdx="4" presStyleCnt="5">
        <dgm:presLayoutVars>
          <dgm:bulletEnabled val="1"/>
        </dgm:presLayoutVars>
      </dgm:prSet>
      <dgm:spPr/>
      <dgm:t>
        <a:bodyPr/>
        <a:lstStyle/>
        <a:p>
          <a:endParaRPr lang="en-US"/>
        </a:p>
      </dgm:t>
    </dgm:pt>
  </dgm:ptLst>
  <dgm:cxnLst>
    <dgm:cxn modelId="{6F4978EA-B6C5-4AE4-9B8B-C8F69A634FCA}" srcId="{E973001E-93F9-42B9-BD66-F09704481966}" destId="{BA43E6EA-5500-4549-8B01-98702A31FF00}" srcOrd="2" destOrd="0" parTransId="{3823EE08-244F-45B6-AEBE-A1CCFB40938B}" sibTransId="{1BC5469A-583D-44B7-9F3A-98EBE620C67C}"/>
    <dgm:cxn modelId="{E9AF3397-208C-4EAE-B890-CADAEB2FDB2A}" type="presOf" srcId="{BA43E6EA-5500-4549-8B01-98702A31FF00}" destId="{CFBDB03D-339E-4154-8A76-2A44319422DB}" srcOrd="0" destOrd="0" presId="urn:microsoft.com/office/officeart/2005/8/layout/default"/>
    <dgm:cxn modelId="{8FB6FB95-4445-4E47-8DBB-F6E411674843}" type="presOf" srcId="{E973001E-93F9-42B9-BD66-F09704481966}" destId="{EF319899-F4C2-46A5-93CF-D0871085E9F8}" srcOrd="0" destOrd="0" presId="urn:microsoft.com/office/officeart/2005/8/layout/default"/>
    <dgm:cxn modelId="{6C30F100-B1FD-4363-9452-3D3B3977658A}" srcId="{E973001E-93F9-42B9-BD66-F09704481966}" destId="{AD491957-EC84-4B1D-B3F0-6A50290F1D0B}" srcOrd="1" destOrd="0" parTransId="{D03C7682-A2AA-458B-B095-4C6A4799CC6C}" sibTransId="{D9FF41F5-6D02-4BD4-9616-D8566EC457B2}"/>
    <dgm:cxn modelId="{FB3394DB-C18D-432E-A78D-5F8E4C4C38F4}" srcId="{E973001E-93F9-42B9-BD66-F09704481966}" destId="{CC601AB7-91BF-41F1-8F6D-4FA734293367}" srcOrd="4" destOrd="0" parTransId="{B87D302E-F252-4D67-B3EB-C7D5761AFAE4}" sibTransId="{257215EC-21C6-44DC-95DF-549FF9F4B3B6}"/>
    <dgm:cxn modelId="{A042D1F3-7AC7-40C8-8D04-84E43397B7B9}" srcId="{E973001E-93F9-42B9-BD66-F09704481966}" destId="{3DBFADB9-3B0A-4421-97F0-FF2AFA94E18E}" srcOrd="3" destOrd="0" parTransId="{E8970C89-9CD0-4465-BBCF-C4498915D6D4}" sibTransId="{8E787A54-4B54-4221-8AE7-370D998ACA78}"/>
    <dgm:cxn modelId="{88E8565B-56C6-4C03-8110-C148988852FC}" type="presOf" srcId="{3DBFADB9-3B0A-4421-97F0-FF2AFA94E18E}" destId="{553708B1-890B-4B1F-AA5C-8C44298A92B3}" srcOrd="0" destOrd="0" presId="urn:microsoft.com/office/officeart/2005/8/layout/default"/>
    <dgm:cxn modelId="{468BA533-C2B1-4CCC-BAA3-3406B08E32D5}" srcId="{E973001E-93F9-42B9-BD66-F09704481966}" destId="{8504F553-218F-4BC5-AB72-8E65FE8F7B0E}" srcOrd="0" destOrd="0" parTransId="{0CFDBC23-A611-4B99-B067-CB4A6573A08D}" sibTransId="{D1412478-296B-4100-B539-9704D0E799E5}"/>
    <dgm:cxn modelId="{A794B8BC-2A5B-4D7B-A94A-C61AFDFF3679}" type="presOf" srcId="{8504F553-218F-4BC5-AB72-8E65FE8F7B0E}" destId="{3934390C-42BF-4742-8F46-7FE4C452ED86}" srcOrd="0" destOrd="0" presId="urn:microsoft.com/office/officeart/2005/8/layout/default"/>
    <dgm:cxn modelId="{FD8365DB-BA97-4550-8EFD-345DF239499B}" type="presOf" srcId="{AD491957-EC84-4B1D-B3F0-6A50290F1D0B}" destId="{34B8F368-76EA-4A4B-BF98-C28CFCBE5A6E}" srcOrd="0" destOrd="0" presId="urn:microsoft.com/office/officeart/2005/8/layout/default"/>
    <dgm:cxn modelId="{6B7BB51A-3BC5-45B1-9CE5-30BD783E9A1B}" type="presOf" srcId="{CC601AB7-91BF-41F1-8F6D-4FA734293367}" destId="{3EF69D6F-5135-4002-A904-1FA5293072AB}" srcOrd="0" destOrd="0" presId="urn:microsoft.com/office/officeart/2005/8/layout/default"/>
    <dgm:cxn modelId="{743FA8E9-6F27-4D86-BC00-4F0EF6E402A7}" type="presParOf" srcId="{EF319899-F4C2-46A5-93CF-D0871085E9F8}" destId="{3934390C-42BF-4742-8F46-7FE4C452ED86}" srcOrd="0" destOrd="0" presId="urn:microsoft.com/office/officeart/2005/8/layout/default"/>
    <dgm:cxn modelId="{827B4906-C51F-4D79-9220-BD0EF2486007}" type="presParOf" srcId="{EF319899-F4C2-46A5-93CF-D0871085E9F8}" destId="{15E1EACF-EB5B-4C96-AF92-A20EA901F67C}" srcOrd="1" destOrd="0" presId="urn:microsoft.com/office/officeart/2005/8/layout/default"/>
    <dgm:cxn modelId="{89FC2843-7B6F-4320-9043-548E87812109}" type="presParOf" srcId="{EF319899-F4C2-46A5-93CF-D0871085E9F8}" destId="{34B8F368-76EA-4A4B-BF98-C28CFCBE5A6E}" srcOrd="2" destOrd="0" presId="urn:microsoft.com/office/officeart/2005/8/layout/default"/>
    <dgm:cxn modelId="{F5309BFE-0C64-42B9-9E20-712253643A6C}" type="presParOf" srcId="{EF319899-F4C2-46A5-93CF-D0871085E9F8}" destId="{F176132E-FC03-4962-9381-E3269C29F7F3}" srcOrd="3" destOrd="0" presId="urn:microsoft.com/office/officeart/2005/8/layout/default"/>
    <dgm:cxn modelId="{BDC17FDB-AD8B-4CA8-AB13-0DED0E71F296}" type="presParOf" srcId="{EF319899-F4C2-46A5-93CF-D0871085E9F8}" destId="{CFBDB03D-339E-4154-8A76-2A44319422DB}" srcOrd="4" destOrd="0" presId="urn:microsoft.com/office/officeart/2005/8/layout/default"/>
    <dgm:cxn modelId="{88528786-E822-41FD-8515-98F48826C011}" type="presParOf" srcId="{EF319899-F4C2-46A5-93CF-D0871085E9F8}" destId="{F6D7F37D-DBB4-4A83-940B-01F0B19CF5C7}" srcOrd="5" destOrd="0" presId="urn:microsoft.com/office/officeart/2005/8/layout/default"/>
    <dgm:cxn modelId="{FEB39897-AFD3-4C7A-AD31-7419F885716B}" type="presParOf" srcId="{EF319899-F4C2-46A5-93CF-D0871085E9F8}" destId="{553708B1-890B-4B1F-AA5C-8C44298A92B3}" srcOrd="6" destOrd="0" presId="urn:microsoft.com/office/officeart/2005/8/layout/default"/>
    <dgm:cxn modelId="{E4581B96-291C-4245-B6FF-3E9A4D58DC18}" type="presParOf" srcId="{EF319899-F4C2-46A5-93CF-D0871085E9F8}" destId="{25400394-9B60-4D1D-AE0E-96F606DBDF93}" srcOrd="7" destOrd="0" presId="urn:microsoft.com/office/officeart/2005/8/layout/default"/>
    <dgm:cxn modelId="{9A0A58BF-9B30-4219-B6DF-BC60BBFC5D39}" type="presParOf" srcId="{EF319899-F4C2-46A5-93CF-D0871085E9F8}" destId="{3EF69D6F-5135-4002-A904-1FA5293072A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73001E-93F9-42B9-BD66-F09704481966}"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8504F553-218F-4BC5-AB72-8E65FE8F7B0E}">
      <dgm:prSet/>
      <dgm:spPr/>
      <dgm:t>
        <a:bodyPr/>
        <a:lstStyle/>
        <a:p>
          <a:pPr rtl="0"/>
          <a:r>
            <a:rPr lang="tr-TR" b="0" i="0" dirty="0" err="1" smtClean="0"/>
            <a:t>Branching</a:t>
          </a:r>
          <a:endParaRPr lang="tr-TR" dirty="0"/>
        </a:p>
      </dgm:t>
    </dgm:pt>
    <dgm:pt modelId="{0CFDBC23-A611-4B99-B067-CB4A6573A08D}" type="parTrans" cxnId="{468BA533-C2B1-4CCC-BAA3-3406B08E32D5}">
      <dgm:prSet/>
      <dgm:spPr/>
      <dgm:t>
        <a:bodyPr/>
        <a:lstStyle/>
        <a:p>
          <a:endParaRPr lang="en-US"/>
        </a:p>
      </dgm:t>
    </dgm:pt>
    <dgm:pt modelId="{D1412478-296B-4100-B539-9704D0E799E5}" type="sibTrans" cxnId="{468BA533-C2B1-4CCC-BAA3-3406B08E32D5}">
      <dgm:prSet/>
      <dgm:spPr/>
      <dgm:t>
        <a:bodyPr/>
        <a:lstStyle/>
        <a:p>
          <a:endParaRPr lang="en-US"/>
        </a:p>
      </dgm:t>
    </dgm:pt>
    <dgm:pt modelId="{C4477D6A-DDAE-4750-87D7-58EB617FDC2E}">
      <dgm:prSet/>
      <dgm:spPr/>
      <dgm:t>
        <a:bodyPr/>
        <a:lstStyle/>
        <a:p>
          <a:r>
            <a:rPr lang="tr-TR" b="0" i="0" dirty="0" err="1" smtClean="0"/>
            <a:t>Merging</a:t>
          </a:r>
          <a:endParaRPr lang="tr-TR" b="0" i="0" dirty="0"/>
        </a:p>
      </dgm:t>
    </dgm:pt>
    <dgm:pt modelId="{9BB783FF-77F4-4E1F-8972-017DCB81A67C}" type="parTrans" cxnId="{ACE18226-4A63-463D-B153-164CFBF0212F}">
      <dgm:prSet/>
      <dgm:spPr/>
      <dgm:t>
        <a:bodyPr/>
        <a:lstStyle/>
        <a:p>
          <a:endParaRPr lang="en-US"/>
        </a:p>
      </dgm:t>
    </dgm:pt>
    <dgm:pt modelId="{85CABC8D-29EC-4EF0-9B6A-79734F7577DC}" type="sibTrans" cxnId="{ACE18226-4A63-463D-B153-164CFBF0212F}">
      <dgm:prSet/>
      <dgm:spPr/>
      <dgm:t>
        <a:bodyPr/>
        <a:lstStyle/>
        <a:p>
          <a:endParaRPr lang="en-US"/>
        </a:p>
      </dgm:t>
    </dgm:pt>
    <dgm:pt modelId="{FD28D524-008C-4970-9262-18092F33AEAB}">
      <dgm:prSet/>
      <dgm:spPr/>
      <dgm:t>
        <a:bodyPr/>
        <a:lstStyle/>
        <a:p>
          <a:r>
            <a:rPr lang="tr-TR" b="0" i="0" dirty="0" err="1" smtClean="0"/>
            <a:t>Rebasing</a:t>
          </a:r>
          <a:endParaRPr lang="tr-TR" b="0" i="0" dirty="0"/>
        </a:p>
      </dgm:t>
    </dgm:pt>
    <dgm:pt modelId="{A56CE824-D069-4B96-BD3A-472321E8D55F}" type="parTrans" cxnId="{625993FB-DEFF-41FD-88CD-071176636F79}">
      <dgm:prSet/>
      <dgm:spPr/>
      <dgm:t>
        <a:bodyPr/>
        <a:lstStyle/>
        <a:p>
          <a:endParaRPr lang="en-US"/>
        </a:p>
      </dgm:t>
    </dgm:pt>
    <dgm:pt modelId="{E4E1083B-7ABC-44AE-9480-30DD0F8DD2EE}" type="sibTrans" cxnId="{625993FB-DEFF-41FD-88CD-071176636F79}">
      <dgm:prSet/>
      <dgm:spPr/>
      <dgm:t>
        <a:bodyPr/>
        <a:lstStyle/>
        <a:p>
          <a:endParaRPr lang="en-US"/>
        </a:p>
      </dgm:t>
    </dgm:pt>
    <dgm:pt modelId="{EF319899-F4C2-46A5-93CF-D0871085E9F8}" type="pres">
      <dgm:prSet presAssocID="{E973001E-93F9-42B9-BD66-F09704481966}" presName="diagram" presStyleCnt="0">
        <dgm:presLayoutVars>
          <dgm:dir/>
          <dgm:resizeHandles val="exact"/>
        </dgm:presLayoutVars>
      </dgm:prSet>
      <dgm:spPr/>
      <dgm:t>
        <a:bodyPr/>
        <a:lstStyle/>
        <a:p>
          <a:endParaRPr lang="en-US"/>
        </a:p>
      </dgm:t>
    </dgm:pt>
    <dgm:pt modelId="{3934390C-42BF-4742-8F46-7FE4C452ED86}" type="pres">
      <dgm:prSet presAssocID="{8504F553-218F-4BC5-AB72-8E65FE8F7B0E}" presName="node" presStyleLbl="node1" presStyleIdx="0" presStyleCnt="3">
        <dgm:presLayoutVars>
          <dgm:bulletEnabled val="1"/>
        </dgm:presLayoutVars>
      </dgm:prSet>
      <dgm:spPr/>
      <dgm:t>
        <a:bodyPr/>
        <a:lstStyle/>
        <a:p>
          <a:endParaRPr lang="en-US"/>
        </a:p>
      </dgm:t>
    </dgm:pt>
    <dgm:pt modelId="{15E1EACF-EB5B-4C96-AF92-A20EA901F67C}" type="pres">
      <dgm:prSet presAssocID="{D1412478-296B-4100-B539-9704D0E799E5}" presName="sibTrans" presStyleCnt="0"/>
      <dgm:spPr/>
    </dgm:pt>
    <dgm:pt modelId="{8866E150-BBE2-4353-B9DE-019760F0E3B9}" type="pres">
      <dgm:prSet presAssocID="{C4477D6A-DDAE-4750-87D7-58EB617FDC2E}" presName="node" presStyleLbl="node1" presStyleIdx="1" presStyleCnt="3">
        <dgm:presLayoutVars>
          <dgm:bulletEnabled val="1"/>
        </dgm:presLayoutVars>
      </dgm:prSet>
      <dgm:spPr/>
      <dgm:t>
        <a:bodyPr/>
        <a:lstStyle/>
        <a:p>
          <a:endParaRPr lang="en-US"/>
        </a:p>
      </dgm:t>
    </dgm:pt>
    <dgm:pt modelId="{D98609FF-183A-40D4-8949-2269C388EDF8}" type="pres">
      <dgm:prSet presAssocID="{85CABC8D-29EC-4EF0-9B6A-79734F7577DC}" presName="sibTrans" presStyleCnt="0"/>
      <dgm:spPr/>
    </dgm:pt>
    <dgm:pt modelId="{3249B377-02C5-4599-BD13-FC89E326DC29}" type="pres">
      <dgm:prSet presAssocID="{FD28D524-008C-4970-9262-18092F33AEAB}" presName="node" presStyleLbl="node1" presStyleIdx="2" presStyleCnt="3">
        <dgm:presLayoutVars>
          <dgm:bulletEnabled val="1"/>
        </dgm:presLayoutVars>
      </dgm:prSet>
      <dgm:spPr/>
      <dgm:t>
        <a:bodyPr/>
        <a:lstStyle/>
        <a:p>
          <a:endParaRPr lang="en-US"/>
        </a:p>
      </dgm:t>
    </dgm:pt>
  </dgm:ptLst>
  <dgm:cxnLst>
    <dgm:cxn modelId="{42302618-CD3C-4CB7-9616-01ECDD28B4CB}" type="presOf" srcId="{C4477D6A-DDAE-4750-87D7-58EB617FDC2E}" destId="{8866E150-BBE2-4353-B9DE-019760F0E3B9}" srcOrd="0" destOrd="0" presId="urn:microsoft.com/office/officeart/2005/8/layout/default"/>
    <dgm:cxn modelId="{683B19CC-2009-4A76-8DFC-19A085D94196}" type="presOf" srcId="{FD28D524-008C-4970-9262-18092F33AEAB}" destId="{3249B377-02C5-4599-BD13-FC89E326DC29}" srcOrd="0" destOrd="0" presId="urn:microsoft.com/office/officeart/2005/8/layout/default"/>
    <dgm:cxn modelId="{8FB6FB95-4445-4E47-8DBB-F6E411674843}" type="presOf" srcId="{E973001E-93F9-42B9-BD66-F09704481966}" destId="{EF319899-F4C2-46A5-93CF-D0871085E9F8}" srcOrd="0" destOrd="0" presId="urn:microsoft.com/office/officeart/2005/8/layout/default"/>
    <dgm:cxn modelId="{468BA533-C2B1-4CCC-BAA3-3406B08E32D5}" srcId="{E973001E-93F9-42B9-BD66-F09704481966}" destId="{8504F553-218F-4BC5-AB72-8E65FE8F7B0E}" srcOrd="0" destOrd="0" parTransId="{0CFDBC23-A611-4B99-B067-CB4A6573A08D}" sibTransId="{D1412478-296B-4100-B539-9704D0E799E5}"/>
    <dgm:cxn modelId="{ACE18226-4A63-463D-B153-164CFBF0212F}" srcId="{E973001E-93F9-42B9-BD66-F09704481966}" destId="{C4477D6A-DDAE-4750-87D7-58EB617FDC2E}" srcOrd="1" destOrd="0" parTransId="{9BB783FF-77F4-4E1F-8972-017DCB81A67C}" sibTransId="{85CABC8D-29EC-4EF0-9B6A-79734F7577DC}"/>
    <dgm:cxn modelId="{A794B8BC-2A5B-4D7B-A94A-C61AFDFF3679}" type="presOf" srcId="{8504F553-218F-4BC5-AB72-8E65FE8F7B0E}" destId="{3934390C-42BF-4742-8F46-7FE4C452ED86}" srcOrd="0" destOrd="0" presId="urn:microsoft.com/office/officeart/2005/8/layout/default"/>
    <dgm:cxn modelId="{625993FB-DEFF-41FD-88CD-071176636F79}" srcId="{E973001E-93F9-42B9-BD66-F09704481966}" destId="{FD28D524-008C-4970-9262-18092F33AEAB}" srcOrd="2" destOrd="0" parTransId="{A56CE824-D069-4B96-BD3A-472321E8D55F}" sibTransId="{E4E1083B-7ABC-44AE-9480-30DD0F8DD2EE}"/>
    <dgm:cxn modelId="{743FA8E9-6F27-4D86-BC00-4F0EF6E402A7}" type="presParOf" srcId="{EF319899-F4C2-46A5-93CF-D0871085E9F8}" destId="{3934390C-42BF-4742-8F46-7FE4C452ED86}" srcOrd="0" destOrd="0" presId="urn:microsoft.com/office/officeart/2005/8/layout/default"/>
    <dgm:cxn modelId="{827B4906-C51F-4D79-9220-BD0EF2486007}" type="presParOf" srcId="{EF319899-F4C2-46A5-93CF-D0871085E9F8}" destId="{15E1EACF-EB5B-4C96-AF92-A20EA901F67C}" srcOrd="1" destOrd="0" presId="urn:microsoft.com/office/officeart/2005/8/layout/default"/>
    <dgm:cxn modelId="{F8F46343-9A52-435A-A027-98E1C435C240}" type="presParOf" srcId="{EF319899-F4C2-46A5-93CF-D0871085E9F8}" destId="{8866E150-BBE2-4353-B9DE-019760F0E3B9}" srcOrd="2" destOrd="0" presId="urn:microsoft.com/office/officeart/2005/8/layout/default"/>
    <dgm:cxn modelId="{00EBCF6E-C4ED-467D-97DB-256ABF57F03E}" type="presParOf" srcId="{EF319899-F4C2-46A5-93CF-D0871085E9F8}" destId="{D98609FF-183A-40D4-8949-2269C388EDF8}" srcOrd="3" destOrd="0" presId="urn:microsoft.com/office/officeart/2005/8/layout/default"/>
    <dgm:cxn modelId="{975978CC-A17D-4FA2-96EC-17A999CCEED8}" type="presParOf" srcId="{EF319899-F4C2-46A5-93CF-D0871085E9F8}" destId="{3249B377-02C5-4599-BD13-FC89E326DC2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1126D-A327-4D3A-B135-B985CCE2F94D}">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tr-TR" sz="3500" kern="1200" smtClean="0"/>
            <a:t>DOS</a:t>
          </a:r>
          <a:endParaRPr lang="tr-TR" sz="3500" kern="1200"/>
        </a:p>
      </dsp:txBody>
      <dsp:txXfrm>
        <a:off x="582645" y="1178"/>
        <a:ext cx="2174490" cy="1304694"/>
      </dsp:txXfrm>
    </dsp:sp>
    <dsp:sp modelId="{806F121E-BF34-4F38-9912-21D4EE69AB66}">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tr-TR" sz="3500" kern="1200" dirty="0" smtClean="0"/>
            <a:t>Linux</a:t>
          </a:r>
          <a:endParaRPr lang="tr-TR" sz="3500" kern="1200" dirty="0"/>
        </a:p>
      </dsp:txBody>
      <dsp:txXfrm>
        <a:off x="2974584" y="1178"/>
        <a:ext cx="2174490" cy="1304694"/>
      </dsp:txXfrm>
    </dsp:sp>
    <dsp:sp modelId="{2CBEA929-3898-4629-A688-B45E46AACDD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tr-TR" sz="3500" kern="1200" smtClean="0"/>
            <a:t>MAC OS X</a:t>
          </a:r>
          <a:endParaRPr lang="tr-TR" sz="3500" kern="1200"/>
        </a:p>
      </dsp:txBody>
      <dsp:txXfrm>
        <a:off x="5366524" y="1178"/>
        <a:ext cx="2174490" cy="1304694"/>
      </dsp:txXfrm>
    </dsp:sp>
    <dsp:sp modelId="{D6E7664F-CB6E-4670-AEB3-E65244CC3B8F}">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tr-TR" sz="3500" kern="1200" smtClean="0"/>
            <a:t>Windows</a:t>
          </a:r>
          <a:endParaRPr lang="tr-TR" sz="3500" kern="1200"/>
        </a:p>
      </dsp:txBody>
      <dsp:txXfrm>
        <a:off x="7758464" y="1178"/>
        <a:ext cx="2174490" cy="1304694"/>
      </dsp:txXfrm>
    </dsp:sp>
    <dsp:sp modelId="{A194CC94-EE5D-40F7-8DA8-2791F2CF5ED5}">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tr-TR" sz="3500" kern="1200" smtClean="0"/>
            <a:t>Unix</a:t>
          </a:r>
          <a:endParaRPr lang="tr-TR" sz="3500" kern="1200"/>
        </a:p>
      </dsp:txBody>
      <dsp:txXfrm>
        <a:off x="582645" y="1523321"/>
        <a:ext cx="2174490" cy="1304694"/>
      </dsp:txXfrm>
    </dsp:sp>
    <dsp:sp modelId="{13B073A8-A015-44E4-B6A3-F6EF5D68FAD7}">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tr-TR" sz="3500" kern="1200" smtClean="0"/>
            <a:t>Amiga</a:t>
          </a:r>
          <a:endParaRPr lang="tr-TR" sz="3500" kern="1200"/>
        </a:p>
      </dsp:txBody>
      <dsp:txXfrm>
        <a:off x="2974584" y="1523321"/>
        <a:ext cx="2174490" cy="1304694"/>
      </dsp:txXfrm>
    </dsp:sp>
    <dsp:sp modelId="{3D0A3892-6506-4E2F-99FA-DF3572CE1E4A}">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tr-TR" sz="3500" kern="1200" smtClean="0"/>
            <a:t>Pardus</a:t>
          </a:r>
          <a:endParaRPr lang="tr-TR" sz="3500" kern="1200"/>
        </a:p>
      </dsp:txBody>
      <dsp:txXfrm>
        <a:off x="5366524" y="1523321"/>
        <a:ext cx="2174490" cy="1304694"/>
      </dsp:txXfrm>
    </dsp:sp>
    <dsp:sp modelId="{AE48704B-5099-44A7-A9AF-7B14B3F36F46}">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tr-TR" sz="3500" kern="1200" smtClean="0"/>
            <a:t>Plan 9</a:t>
          </a:r>
          <a:endParaRPr lang="tr-TR" sz="3500" kern="1200"/>
        </a:p>
      </dsp:txBody>
      <dsp:txXfrm>
        <a:off x="7758464" y="1523321"/>
        <a:ext cx="2174490" cy="1304694"/>
      </dsp:txXfrm>
    </dsp:sp>
    <dsp:sp modelId="{F085EB62-444D-4380-8874-659581453FF7}">
      <dsp:nvSpPr>
        <dsp:cNvPr id="0" name=""/>
        <dsp:cNvSpPr/>
      </dsp:nvSpPr>
      <dsp:spPr>
        <a:xfrm>
          <a:off x="417055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tr-TR" sz="3500" kern="1200" smtClean="0"/>
            <a:t>Chromium</a:t>
          </a:r>
          <a:endParaRPr lang="tr-TR" sz="3500" kern="1200"/>
        </a:p>
      </dsp:txBody>
      <dsp:txXfrm>
        <a:off x="4170554" y="3045465"/>
        <a:ext cx="2174490" cy="1304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CEB08-0A84-4816-AC9F-688AAA3D88B5}">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tr-TR" sz="2800" u="sng" kern="1200" dirty="0" err="1" smtClean="0">
              <a:hlinkClick xmlns:r="http://schemas.openxmlformats.org/officeDocument/2006/relationships" r:id="rId1"/>
            </a:rPr>
            <a:t>GitHub</a:t>
          </a:r>
          <a:endParaRPr lang="tr-TR" sz="2800" kern="1200" dirty="0"/>
        </a:p>
      </dsp:txBody>
      <dsp:txXfrm>
        <a:off x="582645" y="1178"/>
        <a:ext cx="2174490" cy="1304694"/>
      </dsp:txXfrm>
    </dsp:sp>
    <dsp:sp modelId="{B745BA0D-2750-4019-B0D1-C99F505E4FC7}">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tr-TR" sz="2800" kern="1200" dirty="0" err="1" smtClean="0"/>
            <a:t>GitLab</a:t>
          </a:r>
          <a:endParaRPr lang="tr-TR" sz="2800" kern="1200" dirty="0"/>
        </a:p>
      </dsp:txBody>
      <dsp:txXfrm>
        <a:off x="2974584" y="1178"/>
        <a:ext cx="2174490" cy="1304694"/>
      </dsp:txXfrm>
    </dsp:sp>
    <dsp:sp modelId="{935D6B95-E1A0-4143-B187-EA94DAF4802F}">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tr-TR" sz="2800" kern="1200" dirty="0" err="1" smtClean="0"/>
            <a:t>BitBucket</a:t>
          </a:r>
          <a:endParaRPr lang="tr-TR" sz="2800" kern="1200" dirty="0"/>
        </a:p>
      </dsp:txBody>
      <dsp:txXfrm>
        <a:off x="5366524" y="1178"/>
        <a:ext cx="2174490" cy="1304694"/>
      </dsp:txXfrm>
    </dsp:sp>
    <dsp:sp modelId="{663326F7-836A-44FE-A7FE-BDF537F70ED0}">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tr-TR" sz="2800" kern="1200" dirty="0" err="1" smtClean="0"/>
            <a:t>SourceForge</a:t>
          </a:r>
          <a:endParaRPr lang="tr-TR" sz="2800" kern="1200" dirty="0"/>
        </a:p>
      </dsp:txBody>
      <dsp:txXfrm>
        <a:off x="7758464" y="1178"/>
        <a:ext cx="2174490" cy="1304694"/>
      </dsp:txXfrm>
    </dsp:sp>
    <dsp:sp modelId="{E9E43E33-61DB-487B-9CC6-DC063A5F0AC3}">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tr-TR" sz="2800" kern="1200" dirty="0" err="1" smtClean="0"/>
            <a:t>Beanstalk</a:t>
          </a:r>
          <a:endParaRPr lang="tr-TR" sz="2800" kern="1200" dirty="0"/>
        </a:p>
      </dsp:txBody>
      <dsp:txXfrm>
        <a:off x="582645" y="1523321"/>
        <a:ext cx="2174490" cy="1304694"/>
      </dsp:txXfrm>
    </dsp:sp>
    <dsp:sp modelId="{CDFB446A-2E2B-4FC9-A457-77E1798F601F}">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tr-TR" sz="2800" kern="1200" dirty="0" err="1" smtClean="0"/>
            <a:t>Apache</a:t>
          </a:r>
          <a:r>
            <a:rPr lang="tr-TR" sz="2800" kern="1200" dirty="0" smtClean="0"/>
            <a:t> </a:t>
          </a:r>
          <a:r>
            <a:rPr lang="tr-TR" sz="2800" kern="1200" dirty="0" err="1" smtClean="0"/>
            <a:t>Allura</a:t>
          </a:r>
          <a:endParaRPr lang="tr-TR" sz="2800" kern="1200" dirty="0"/>
        </a:p>
      </dsp:txBody>
      <dsp:txXfrm>
        <a:off x="2974584" y="1523321"/>
        <a:ext cx="2174490" cy="1304694"/>
      </dsp:txXfrm>
    </dsp:sp>
    <dsp:sp modelId="{C29400F5-E2E5-4356-9705-F314BB482C59}">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tr-TR" sz="2800" kern="1200" dirty="0" smtClean="0"/>
            <a:t>AWS </a:t>
          </a:r>
          <a:r>
            <a:rPr lang="tr-TR" sz="2800" kern="1200" dirty="0" err="1" smtClean="0"/>
            <a:t>CodeCommit</a:t>
          </a:r>
          <a:endParaRPr lang="tr-TR" sz="2800" kern="1200" dirty="0"/>
        </a:p>
      </dsp:txBody>
      <dsp:txXfrm>
        <a:off x="5366524" y="1523321"/>
        <a:ext cx="2174490" cy="1304694"/>
      </dsp:txXfrm>
    </dsp:sp>
    <dsp:sp modelId="{06C4C789-7DC6-4EAC-B20D-0AF9A517C5F2}">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tr-TR" sz="2800" kern="1200" dirty="0" err="1" smtClean="0"/>
            <a:t>Launchpad</a:t>
          </a:r>
          <a:endParaRPr lang="tr-TR" sz="2800" kern="1200" dirty="0"/>
        </a:p>
      </dsp:txBody>
      <dsp:txXfrm>
        <a:off x="7758464" y="1523321"/>
        <a:ext cx="2174490" cy="1304694"/>
      </dsp:txXfrm>
    </dsp:sp>
    <dsp:sp modelId="{EE81F2DF-8ED7-4DE9-964E-DEF61DC31D68}">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tr-TR" sz="2800" kern="1200" dirty="0" err="1" smtClean="0"/>
            <a:t>Phabricator</a:t>
          </a:r>
          <a:endParaRPr lang="tr-TR" sz="2800" kern="1200" dirty="0"/>
        </a:p>
      </dsp:txBody>
      <dsp:txXfrm>
        <a:off x="2974584" y="3045465"/>
        <a:ext cx="2174490" cy="1304694"/>
      </dsp:txXfrm>
    </dsp:sp>
    <dsp:sp modelId="{69F38E02-4048-4AE1-883D-93E4CC85391B}">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tr-TR" sz="2800" kern="1200" dirty="0" err="1" smtClean="0"/>
            <a:t>GitBucket</a:t>
          </a:r>
          <a:endParaRPr lang="tr-TR" sz="2800" kern="1200" dirty="0"/>
        </a:p>
      </dsp:txBody>
      <dsp:txXfrm>
        <a:off x="5366524" y="3045465"/>
        <a:ext cx="2174490" cy="1304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4390C-42BF-4742-8F46-7FE4C452ED86}">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dirty="0" smtClean="0"/>
            <a:t>Initialize</a:t>
          </a:r>
          <a:endParaRPr lang="tr-TR" sz="6500" kern="1200" dirty="0"/>
        </a:p>
      </dsp:txBody>
      <dsp:txXfrm>
        <a:off x="0" y="39687"/>
        <a:ext cx="3286125" cy="1971675"/>
      </dsp:txXfrm>
    </dsp:sp>
    <dsp:sp modelId="{34B8F368-76EA-4A4B-BF98-C28CFCBE5A6E}">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dirty="0" smtClean="0"/>
            <a:t>Add</a:t>
          </a:r>
          <a:endParaRPr lang="tr-TR" sz="6500" kern="1200" dirty="0"/>
        </a:p>
      </dsp:txBody>
      <dsp:txXfrm>
        <a:off x="3614737" y="39687"/>
        <a:ext cx="3286125" cy="1971675"/>
      </dsp:txXfrm>
    </dsp:sp>
    <dsp:sp modelId="{CFBDB03D-339E-4154-8A76-2A44319422DB}">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dirty="0" smtClean="0"/>
            <a:t>Commit</a:t>
          </a:r>
          <a:endParaRPr lang="tr-TR" sz="6500" kern="1200" dirty="0"/>
        </a:p>
      </dsp:txBody>
      <dsp:txXfrm>
        <a:off x="7229475" y="39687"/>
        <a:ext cx="3286125" cy="1971675"/>
      </dsp:txXfrm>
    </dsp:sp>
    <dsp:sp modelId="{553708B1-890B-4B1F-AA5C-8C44298A92B3}">
      <dsp:nvSpPr>
        <dsp:cNvPr id="0" name=""/>
        <dsp:cNvSpPr/>
      </dsp:nvSpPr>
      <dsp:spPr>
        <a:xfrm>
          <a:off x="1807368"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dirty="0" smtClean="0"/>
            <a:t>Pull</a:t>
          </a:r>
          <a:endParaRPr lang="tr-TR" sz="6500" kern="1200" dirty="0"/>
        </a:p>
      </dsp:txBody>
      <dsp:txXfrm>
        <a:off x="1807368" y="2339975"/>
        <a:ext cx="3286125" cy="1971675"/>
      </dsp:txXfrm>
    </dsp:sp>
    <dsp:sp modelId="{3EF69D6F-5135-4002-A904-1FA5293072AB}">
      <dsp:nvSpPr>
        <dsp:cNvPr id="0" name=""/>
        <dsp:cNvSpPr/>
      </dsp:nvSpPr>
      <dsp:spPr>
        <a:xfrm>
          <a:off x="5422106"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dirty="0" smtClean="0"/>
            <a:t>Push</a:t>
          </a:r>
          <a:endParaRPr lang="tr-TR" sz="6500" kern="1200" dirty="0"/>
        </a:p>
      </dsp:txBody>
      <dsp:txXfrm>
        <a:off x="5422106" y="2339975"/>
        <a:ext cx="3286125" cy="1971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4390C-42BF-4742-8F46-7FE4C452ED86}">
      <dsp:nvSpPr>
        <dsp:cNvPr id="0" name=""/>
        <dsp:cNvSpPr/>
      </dsp:nvSpPr>
      <dsp:spPr>
        <a:xfrm>
          <a:off x="1748064" y="2975"/>
          <a:ext cx="3342605" cy="20055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2489200" rtl="0">
            <a:lnSpc>
              <a:spcPct val="90000"/>
            </a:lnSpc>
            <a:spcBef>
              <a:spcPct val="0"/>
            </a:spcBef>
            <a:spcAft>
              <a:spcPct val="35000"/>
            </a:spcAft>
          </a:pPr>
          <a:r>
            <a:rPr lang="tr-TR" sz="5600" b="0" i="0" kern="1200" dirty="0" err="1" smtClean="0"/>
            <a:t>Branching</a:t>
          </a:r>
          <a:endParaRPr lang="tr-TR" sz="5600" kern="1200" dirty="0"/>
        </a:p>
      </dsp:txBody>
      <dsp:txXfrm>
        <a:off x="1748064" y="2975"/>
        <a:ext cx="3342605" cy="2005563"/>
      </dsp:txXfrm>
    </dsp:sp>
    <dsp:sp modelId="{8866E150-BBE2-4353-B9DE-019760F0E3B9}">
      <dsp:nvSpPr>
        <dsp:cNvPr id="0" name=""/>
        <dsp:cNvSpPr/>
      </dsp:nvSpPr>
      <dsp:spPr>
        <a:xfrm>
          <a:off x="5424930" y="2975"/>
          <a:ext cx="3342605" cy="200556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2489200">
            <a:lnSpc>
              <a:spcPct val="90000"/>
            </a:lnSpc>
            <a:spcBef>
              <a:spcPct val="0"/>
            </a:spcBef>
            <a:spcAft>
              <a:spcPct val="35000"/>
            </a:spcAft>
          </a:pPr>
          <a:r>
            <a:rPr lang="tr-TR" sz="5600" b="0" i="0" kern="1200" dirty="0" err="1" smtClean="0"/>
            <a:t>Merging</a:t>
          </a:r>
          <a:endParaRPr lang="tr-TR" sz="5600" b="0" i="0" kern="1200" dirty="0"/>
        </a:p>
      </dsp:txBody>
      <dsp:txXfrm>
        <a:off x="5424930" y="2975"/>
        <a:ext cx="3342605" cy="2005563"/>
      </dsp:txXfrm>
    </dsp:sp>
    <dsp:sp modelId="{3249B377-02C5-4599-BD13-FC89E326DC29}">
      <dsp:nvSpPr>
        <dsp:cNvPr id="0" name=""/>
        <dsp:cNvSpPr/>
      </dsp:nvSpPr>
      <dsp:spPr>
        <a:xfrm>
          <a:off x="3586497" y="2342799"/>
          <a:ext cx="3342605" cy="200556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2489200">
            <a:lnSpc>
              <a:spcPct val="90000"/>
            </a:lnSpc>
            <a:spcBef>
              <a:spcPct val="0"/>
            </a:spcBef>
            <a:spcAft>
              <a:spcPct val="35000"/>
            </a:spcAft>
          </a:pPr>
          <a:r>
            <a:rPr lang="tr-TR" sz="5600" b="0" i="0" kern="1200" dirty="0" err="1" smtClean="0"/>
            <a:t>Rebasing</a:t>
          </a:r>
          <a:endParaRPr lang="tr-TR" sz="5600" b="0" i="0" kern="1200" dirty="0"/>
        </a:p>
      </dsp:txBody>
      <dsp:txXfrm>
        <a:off x="3586497" y="2342799"/>
        <a:ext cx="3342605" cy="20055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D3B08-3358-4BEE-980C-3146C344F235}" type="datetimeFigureOut">
              <a:rPr lang="tr-TR" smtClean="0"/>
              <a:t>19.10.2021</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D0430-96EF-486D-8809-2678203C0C94}" type="slidenum">
              <a:rPr lang="tr-TR" smtClean="0"/>
              <a:t>‹#›</a:t>
            </a:fld>
            <a:endParaRPr lang="tr-TR"/>
          </a:p>
        </p:txBody>
      </p:sp>
    </p:spTree>
    <p:extLst>
      <p:ext uri="{BB962C8B-B14F-4D97-AF65-F5344CB8AC3E}">
        <p14:creationId xmlns:p14="http://schemas.microsoft.com/office/powerpoint/2010/main" val="4136916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F0ED0430-96EF-486D-8809-2678203C0C94}" type="slidenum">
              <a:rPr lang="tr-TR" smtClean="0"/>
              <a:t>160</a:t>
            </a:fld>
            <a:endParaRPr lang="tr-TR"/>
          </a:p>
        </p:txBody>
      </p:sp>
    </p:spTree>
    <p:extLst>
      <p:ext uri="{BB962C8B-B14F-4D97-AF65-F5344CB8AC3E}">
        <p14:creationId xmlns:p14="http://schemas.microsoft.com/office/powerpoint/2010/main" val="284049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F0ED0430-96EF-486D-8809-2678203C0C94}" type="slidenum">
              <a:rPr lang="tr-TR" smtClean="0"/>
              <a:t>166</a:t>
            </a:fld>
            <a:endParaRPr lang="tr-TR"/>
          </a:p>
        </p:txBody>
      </p:sp>
    </p:spTree>
    <p:extLst>
      <p:ext uri="{BB962C8B-B14F-4D97-AF65-F5344CB8AC3E}">
        <p14:creationId xmlns:p14="http://schemas.microsoft.com/office/powerpoint/2010/main" val="286958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F0ED0430-96EF-486D-8809-2678203C0C94}" type="slidenum">
              <a:rPr lang="tr-TR" smtClean="0"/>
              <a:t>167</a:t>
            </a:fld>
            <a:endParaRPr lang="tr-TR"/>
          </a:p>
        </p:txBody>
      </p:sp>
    </p:spTree>
    <p:extLst>
      <p:ext uri="{BB962C8B-B14F-4D97-AF65-F5344CB8AC3E}">
        <p14:creationId xmlns:p14="http://schemas.microsoft.com/office/powerpoint/2010/main" val="1986978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tr-T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tr-TR"/>
          </a:p>
        </p:txBody>
      </p:sp>
      <p:sp>
        <p:nvSpPr>
          <p:cNvPr id="4" name="Date Placeholder 3"/>
          <p:cNvSpPr>
            <a:spLocks noGrp="1"/>
          </p:cNvSpPr>
          <p:nvPr>
            <p:ph type="dt" sz="half" idx="10"/>
          </p:nvPr>
        </p:nvSpPr>
        <p:spPr/>
        <p:txBody>
          <a:bodyPr/>
          <a:lstStyle/>
          <a:p>
            <a:fld id="{13DF82E9-FA5D-4860-9ABF-5BE40E03BDBF}" type="datetimeFigureOut">
              <a:rPr lang="tr-TR" smtClean="0"/>
              <a:t>19.10.2021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DD8C5AB-FE07-4151-A6C1-2A3442A41CE3}" type="slidenum">
              <a:rPr lang="tr-TR" smtClean="0"/>
              <a:t>‹#›</a:t>
            </a:fld>
            <a:endParaRPr lang="tr-TR"/>
          </a:p>
        </p:txBody>
      </p:sp>
    </p:spTree>
    <p:extLst>
      <p:ext uri="{BB962C8B-B14F-4D97-AF65-F5344CB8AC3E}">
        <p14:creationId xmlns:p14="http://schemas.microsoft.com/office/powerpoint/2010/main" val="3179574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13DF82E9-FA5D-4860-9ABF-5BE40E03BDBF}" type="datetimeFigureOut">
              <a:rPr lang="tr-TR" smtClean="0"/>
              <a:t>19.10.2021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DD8C5AB-FE07-4151-A6C1-2A3442A41CE3}" type="slidenum">
              <a:rPr lang="tr-TR" smtClean="0"/>
              <a:t>‹#›</a:t>
            </a:fld>
            <a:endParaRPr lang="tr-TR"/>
          </a:p>
        </p:txBody>
      </p:sp>
    </p:spTree>
    <p:extLst>
      <p:ext uri="{BB962C8B-B14F-4D97-AF65-F5344CB8AC3E}">
        <p14:creationId xmlns:p14="http://schemas.microsoft.com/office/powerpoint/2010/main" val="8608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13DF82E9-FA5D-4860-9ABF-5BE40E03BDBF}" type="datetimeFigureOut">
              <a:rPr lang="tr-TR" smtClean="0"/>
              <a:t>19.10.2021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DD8C5AB-FE07-4151-A6C1-2A3442A41CE3}" type="slidenum">
              <a:rPr lang="tr-TR" smtClean="0"/>
              <a:t>‹#›</a:t>
            </a:fld>
            <a:endParaRPr lang="tr-TR"/>
          </a:p>
        </p:txBody>
      </p:sp>
    </p:spTree>
    <p:extLst>
      <p:ext uri="{BB962C8B-B14F-4D97-AF65-F5344CB8AC3E}">
        <p14:creationId xmlns:p14="http://schemas.microsoft.com/office/powerpoint/2010/main" val="1383906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13DF82E9-FA5D-4860-9ABF-5BE40E03BDBF}" type="datetimeFigureOut">
              <a:rPr lang="tr-TR" smtClean="0"/>
              <a:t>19.10.2021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DD8C5AB-FE07-4151-A6C1-2A3442A41CE3}" type="slidenum">
              <a:rPr lang="tr-TR" smtClean="0"/>
              <a:t>‹#›</a:t>
            </a:fld>
            <a:endParaRPr lang="tr-TR"/>
          </a:p>
        </p:txBody>
      </p:sp>
    </p:spTree>
    <p:extLst>
      <p:ext uri="{BB962C8B-B14F-4D97-AF65-F5344CB8AC3E}">
        <p14:creationId xmlns:p14="http://schemas.microsoft.com/office/powerpoint/2010/main" val="2443434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tr-T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DF82E9-FA5D-4860-9ABF-5BE40E03BDBF}" type="datetimeFigureOut">
              <a:rPr lang="tr-TR" smtClean="0"/>
              <a:t>19.10.2021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DD8C5AB-FE07-4151-A6C1-2A3442A41CE3}" type="slidenum">
              <a:rPr lang="tr-TR" smtClean="0"/>
              <a:t>‹#›</a:t>
            </a:fld>
            <a:endParaRPr lang="tr-TR"/>
          </a:p>
        </p:txBody>
      </p:sp>
    </p:spTree>
    <p:extLst>
      <p:ext uri="{BB962C8B-B14F-4D97-AF65-F5344CB8AC3E}">
        <p14:creationId xmlns:p14="http://schemas.microsoft.com/office/powerpoint/2010/main" val="259990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Date Placeholder 4"/>
          <p:cNvSpPr>
            <a:spLocks noGrp="1"/>
          </p:cNvSpPr>
          <p:nvPr>
            <p:ph type="dt" sz="half" idx="10"/>
          </p:nvPr>
        </p:nvSpPr>
        <p:spPr/>
        <p:txBody>
          <a:bodyPr/>
          <a:lstStyle/>
          <a:p>
            <a:fld id="{13DF82E9-FA5D-4860-9ABF-5BE40E03BDBF}" type="datetimeFigureOut">
              <a:rPr lang="tr-TR" smtClean="0"/>
              <a:t>19.10.2021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DD8C5AB-FE07-4151-A6C1-2A3442A41CE3}" type="slidenum">
              <a:rPr lang="tr-TR" smtClean="0"/>
              <a:t>‹#›</a:t>
            </a:fld>
            <a:endParaRPr lang="tr-TR"/>
          </a:p>
        </p:txBody>
      </p:sp>
    </p:spTree>
    <p:extLst>
      <p:ext uri="{BB962C8B-B14F-4D97-AF65-F5344CB8AC3E}">
        <p14:creationId xmlns:p14="http://schemas.microsoft.com/office/powerpoint/2010/main" val="204664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tr-T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Date Placeholder 6"/>
          <p:cNvSpPr>
            <a:spLocks noGrp="1"/>
          </p:cNvSpPr>
          <p:nvPr>
            <p:ph type="dt" sz="half" idx="10"/>
          </p:nvPr>
        </p:nvSpPr>
        <p:spPr/>
        <p:txBody>
          <a:bodyPr/>
          <a:lstStyle/>
          <a:p>
            <a:fld id="{13DF82E9-FA5D-4860-9ABF-5BE40E03BDBF}" type="datetimeFigureOut">
              <a:rPr lang="tr-TR" smtClean="0"/>
              <a:t>19.10.2021</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1DD8C5AB-FE07-4151-A6C1-2A3442A41CE3}" type="slidenum">
              <a:rPr lang="tr-TR" smtClean="0"/>
              <a:t>‹#›</a:t>
            </a:fld>
            <a:endParaRPr lang="tr-TR"/>
          </a:p>
        </p:txBody>
      </p:sp>
    </p:spTree>
    <p:extLst>
      <p:ext uri="{BB962C8B-B14F-4D97-AF65-F5344CB8AC3E}">
        <p14:creationId xmlns:p14="http://schemas.microsoft.com/office/powerpoint/2010/main" val="281045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Date Placeholder 2"/>
          <p:cNvSpPr>
            <a:spLocks noGrp="1"/>
          </p:cNvSpPr>
          <p:nvPr>
            <p:ph type="dt" sz="half" idx="10"/>
          </p:nvPr>
        </p:nvSpPr>
        <p:spPr/>
        <p:txBody>
          <a:bodyPr/>
          <a:lstStyle/>
          <a:p>
            <a:fld id="{13DF82E9-FA5D-4860-9ABF-5BE40E03BDBF}" type="datetimeFigureOut">
              <a:rPr lang="tr-TR" smtClean="0"/>
              <a:t>19.10.2021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1DD8C5AB-FE07-4151-A6C1-2A3442A41CE3}" type="slidenum">
              <a:rPr lang="tr-TR" smtClean="0"/>
              <a:t>‹#›</a:t>
            </a:fld>
            <a:endParaRPr lang="tr-TR"/>
          </a:p>
        </p:txBody>
      </p:sp>
    </p:spTree>
    <p:extLst>
      <p:ext uri="{BB962C8B-B14F-4D97-AF65-F5344CB8AC3E}">
        <p14:creationId xmlns:p14="http://schemas.microsoft.com/office/powerpoint/2010/main" val="94285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F82E9-FA5D-4860-9ABF-5BE40E03BDBF}" type="datetimeFigureOut">
              <a:rPr lang="tr-TR" smtClean="0"/>
              <a:t>19.10.2021</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1DD8C5AB-FE07-4151-A6C1-2A3442A41CE3}" type="slidenum">
              <a:rPr lang="tr-TR" smtClean="0"/>
              <a:t>‹#›</a:t>
            </a:fld>
            <a:endParaRPr lang="tr-TR"/>
          </a:p>
        </p:txBody>
      </p:sp>
    </p:spTree>
    <p:extLst>
      <p:ext uri="{BB962C8B-B14F-4D97-AF65-F5344CB8AC3E}">
        <p14:creationId xmlns:p14="http://schemas.microsoft.com/office/powerpoint/2010/main" val="1714729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tr-T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3DF82E9-FA5D-4860-9ABF-5BE40E03BDBF}" type="datetimeFigureOut">
              <a:rPr lang="tr-TR" smtClean="0"/>
              <a:t>19.10.2021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DD8C5AB-FE07-4151-A6C1-2A3442A41CE3}" type="slidenum">
              <a:rPr lang="tr-TR" smtClean="0"/>
              <a:t>‹#›</a:t>
            </a:fld>
            <a:endParaRPr lang="tr-TR"/>
          </a:p>
        </p:txBody>
      </p:sp>
    </p:spTree>
    <p:extLst>
      <p:ext uri="{BB962C8B-B14F-4D97-AF65-F5344CB8AC3E}">
        <p14:creationId xmlns:p14="http://schemas.microsoft.com/office/powerpoint/2010/main" val="131370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tr-T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3DF82E9-FA5D-4860-9ABF-5BE40E03BDBF}" type="datetimeFigureOut">
              <a:rPr lang="tr-TR" smtClean="0"/>
              <a:t>19.10.2021</a:t>
            </a:fld>
            <a:endParaRPr lang="tr-T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D8C5AB-FE07-4151-A6C1-2A3442A41CE3}" type="slidenum">
              <a:rPr lang="tr-TR" smtClean="0"/>
              <a:t>‹#›</a:t>
            </a:fld>
            <a:endParaRPr lang="tr-TR"/>
          </a:p>
        </p:txBody>
      </p:sp>
    </p:spTree>
    <p:extLst>
      <p:ext uri="{BB962C8B-B14F-4D97-AF65-F5344CB8AC3E}">
        <p14:creationId xmlns:p14="http://schemas.microsoft.com/office/powerpoint/2010/main" val="793641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tr-T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DF82E9-FA5D-4860-9ABF-5BE40E03BDBF}" type="datetimeFigureOut">
              <a:rPr lang="tr-TR" smtClean="0"/>
              <a:t>19.10.2021</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8C5AB-FE07-4151-A6C1-2A3442A41CE3}" type="slidenum">
              <a:rPr lang="tr-TR" smtClean="0"/>
              <a:t>‹#›</a:t>
            </a:fld>
            <a:endParaRPr lang="tr-TR"/>
          </a:p>
        </p:txBody>
      </p:sp>
    </p:spTree>
    <p:extLst>
      <p:ext uri="{BB962C8B-B14F-4D97-AF65-F5344CB8AC3E}">
        <p14:creationId xmlns:p14="http://schemas.microsoft.com/office/powerpoint/2010/main" val="184273989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github.com/PowerShell/Win32-OpenSSH/wiki/Install-Win32-OpenSSH"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winscp.net/eng/docs/guide_public_key"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phoenixnap.com/kb/linux-ssh-securit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hyperlink" Target="https://phoenixnap.com/kb/su-command-linux-examples" TargetMode="External"/><Relationship Id="rId2" Type="http://schemas.openxmlformats.org/officeDocument/2006/relationships/hyperlink" Target="https://phoenixnap.com/kb/setup-passwordless-ssh"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Transmission_Control_Protocol" TargetMode="External"/><Relationship Id="rId3" Type="http://schemas.openxmlformats.org/officeDocument/2006/relationships/hyperlink" Target="https://en.wikipedia.org/wiki/Operating_system" TargetMode="External"/><Relationship Id="rId7" Type="http://schemas.openxmlformats.org/officeDocument/2006/relationships/hyperlink" Target="https://en.wikipedia.org/wiki/Unsigned_number" TargetMode="External"/><Relationship Id="rId2" Type="http://schemas.openxmlformats.org/officeDocument/2006/relationships/hyperlink" Target="https://en.wikipedia.org/wiki/Computer_networking" TargetMode="External"/><Relationship Id="rId1" Type="http://schemas.openxmlformats.org/officeDocument/2006/relationships/slideLayout" Target="../slideLayouts/slideLayout2.xml"/><Relationship Id="rId6" Type="http://schemas.openxmlformats.org/officeDocument/2006/relationships/hyperlink" Target="https://en.wikipedia.org/wiki/Transport_protocol" TargetMode="External"/><Relationship Id="rId5" Type="http://schemas.openxmlformats.org/officeDocument/2006/relationships/hyperlink" Target="https://en.wikipedia.org/wiki/Network_service" TargetMode="External"/><Relationship Id="rId10" Type="http://schemas.openxmlformats.org/officeDocument/2006/relationships/image" Target="../media/image12.png"/><Relationship Id="rId4" Type="http://schemas.openxmlformats.org/officeDocument/2006/relationships/hyperlink" Target="https://en.wikipedia.org/wiki/Process_(computing)" TargetMode="External"/><Relationship Id="rId9" Type="http://schemas.openxmlformats.org/officeDocument/2006/relationships/hyperlink" Target="https://en.wikipedia.org/wiki/User_Datagram_Protocol"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inscp.net/eng/docs/guide_windows_openssh_server" TargetMode="External"/><Relationship Id="rId2" Type="http://schemas.openxmlformats.org/officeDocument/2006/relationships/hyperlink" Target="https://phoenixnap.com/kb/ssh-to-connect-to-remote-server-linux-or-windows" TargetMode="External"/><Relationship Id="rId1" Type="http://schemas.openxmlformats.org/officeDocument/2006/relationships/slideLayout" Target="../slideLayouts/slideLayout2.xml"/><Relationship Id="rId5" Type="http://schemas.openxmlformats.org/officeDocument/2006/relationships/hyperlink" Target="https://mobaxterm.mobatek.net/features.html" TargetMode="External"/><Relationship Id="rId4" Type="http://schemas.openxmlformats.org/officeDocument/2006/relationships/hyperlink" Target="http://john-cd.com/cheatshe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www.atlassian.com/git/tutorials/install-git#windows"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msysgit.github.io/" TargetMode="External"/><Relationship Id="rId2" Type="http://schemas.openxmlformats.org/officeDocument/2006/relationships/hyperlink" Target="http://git-scm.com/download/mac" TargetMode="External"/><Relationship Id="rId1" Type="http://schemas.openxmlformats.org/officeDocument/2006/relationships/slideLayout" Target="../slideLayouts/slideLayout2.xml"/><Relationship Id="rId5" Type="http://schemas.openxmlformats.org/officeDocument/2006/relationships/hyperlink" Target="https://git-scm.com/downloads" TargetMode="External"/><Relationship Id="rId4" Type="http://schemas.openxmlformats.org/officeDocument/2006/relationships/hyperlink" Target="http://git-scm.com/book/en/Getting-Started-Installing-Git"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74.xml.rels><?xml version="1.0" encoding="UTF-8" standalone="yes"?>
<Relationships xmlns="http://schemas.openxmlformats.org/package/2006/relationships"><Relationship Id="rId3" Type="http://schemas.openxmlformats.org/officeDocument/2006/relationships/hyperlink" Target="https://gitextensions.github.io/" TargetMode="External"/><Relationship Id="rId2" Type="http://schemas.openxmlformats.org/officeDocument/2006/relationships/hyperlink" Target="https://git-scm.com/downloads/guis" TargetMode="External"/><Relationship Id="rId1" Type="http://schemas.openxmlformats.org/officeDocument/2006/relationships/slideLayout" Target="../slideLayouts/slideLayout2.xml"/><Relationship Id="rId4" Type="http://schemas.openxmlformats.org/officeDocument/2006/relationships/hyperlink" Target="https://tortoisegit.org/"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toptal.com/developers/gitignore"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s://github.com/rogerdudler/git-guide" TargetMode="External"/><Relationship Id="rId2" Type="http://schemas.openxmlformats.org/officeDocument/2006/relationships/hyperlink" Target="https://rogerdudler.github.io/git-guide/index.html" TargetMode="Externa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hyperlink" Target="http://msysgit.github.io/" TargetMode="External"/><Relationship Id="rId2" Type="http://schemas.openxmlformats.org/officeDocument/2006/relationships/hyperlink" Target="http://git-scm.com/download/mac" TargetMode="External"/><Relationship Id="rId1" Type="http://schemas.openxmlformats.org/officeDocument/2006/relationships/slideLayout" Target="../slideLayouts/slideLayout2.xml"/><Relationship Id="rId4" Type="http://schemas.openxmlformats.org/officeDocument/2006/relationships/hyperlink" Target="http://git-scm.com/book/en/Getting-Started-Installing-Gi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dev.to/chrissiemhrk/git-commit-message-5e21" TargetMode="External"/><Relationship Id="rId2" Type="http://schemas.openxmlformats.org/officeDocument/2006/relationships/hyperlink" Target="https://dev.to/lydiahallie/cs-visualized-useful-git-commands-37p1#merge" TargetMode="Externa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geeksforgeeks.org/functions-in-c/" TargetMode="External"/><Relationship Id="rId3" Type="http://schemas.openxmlformats.org/officeDocument/2006/relationships/hyperlink" Target="https://www.geeksforgeeks.org/linux-vs-unix/" TargetMode="External"/><Relationship Id="rId7" Type="http://schemas.openxmlformats.org/officeDocument/2006/relationships/hyperlink" Target="https://www.geeksforgeeks.org/operators-c-c/" TargetMode="External"/><Relationship Id="rId2" Type="http://schemas.openxmlformats.org/officeDocument/2006/relationships/hyperlink" Target="https://www.geeksforgeeks.org/operating-systems/" TargetMode="External"/><Relationship Id="rId1" Type="http://schemas.openxmlformats.org/officeDocument/2006/relationships/slideLayout" Target="../slideLayouts/slideLayout2.xml"/><Relationship Id="rId6" Type="http://schemas.openxmlformats.org/officeDocument/2006/relationships/hyperlink" Target="https://www.geeksforgeeks.org/sql-tutorial/" TargetMode="External"/><Relationship Id="rId5" Type="http://schemas.openxmlformats.org/officeDocument/2006/relationships/hyperlink" Target="https://www.geeksforgeeks.org/dbms/" TargetMode="External"/><Relationship Id="rId4" Type="http://schemas.openxmlformats.org/officeDocument/2006/relationships/hyperlink" Target="https://www.geeksforgeeks.org/android-app-development-fundamentals-for-beginners/" TargetMode="External"/><Relationship Id="rId9" Type="http://schemas.openxmlformats.org/officeDocument/2006/relationships/hyperlink" Target="https://www.geeksforgeeks.org/difference-between-high-level-and-low-level-languag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linuxcontainers.org/lxd/try-it/"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linuxtechi.com/17-tar-command-examples-in-linux/"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linoxide.com/linux-how-to/linux-signals-part-1/"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cyberciti.biz/faq/find-my-linux-machine-name/"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cyberciti.biz/faq/unix-linux-dns-lookup-command/" TargetMode="External"/><Relationship Id="rId2" Type="http://schemas.openxmlformats.org/officeDocument/2006/relationships/hyperlink" Target="https://www.cyberciti.biz/faq/linux-unix-host-command-examples-usage-syntax/" TargetMode="External"/><Relationship Id="rId1" Type="http://schemas.openxmlformats.org/officeDocument/2006/relationships/slideLayout" Target="../slideLayouts/slideLayout2.xml"/><Relationship Id="rId4" Type="http://schemas.openxmlformats.org/officeDocument/2006/relationships/hyperlink" Target="https://www.crybit.com/install-dig-nslookup-host-command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file:///\\other-computer\SHARE" TargetMode="External"/><Relationship Id="rId2" Type="http://schemas.openxmlformats.org/officeDocument/2006/relationships/hyperlink" Target="file:///\\other-computer\SHARE\"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cmake.org/cmake/help/v2.8.8/cmake.html" TargetMode="External"/><Relationship Id="rId2" Type="http://schemas.openxmlformats.org/officeDocument/2006/relationships/hyperlink" Target="http://derekmolloy.ie/hello-world-introductions-to-cmake/" TargetMode="External"/><Relationship Id="rId1" Type="http://schemas.openxmlformats.org/officeDocument/2006/relationships/slideLayout" Target="../slideLayouts/slideLayout2.xml"/><Relationship Id="rId4" Type="http://schemas.openxmlformats.org/officeDocument/2006/relationships/hyperlink" Target="https://docs.microsoft.com/en-us/windows-server/administration/windows-commands/windows-command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phoenixnap.com/kb/linux-ssh-securit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err="1" smtClean="0"/>
              <a:t>Introduction</a:t>
            </a:r>
            <a:r>
              <a:rPr lang="tr-TR" dirty="0" smtClean="0"/>
              <a:t> </a:t>
            </a:r>
            <a:r>
              <a:rPr lang="tr-TR" dirty="0" err="1" smtClean="0"/>
              <a:t>to</a:t>
            </a:r>
            <a:r>
              <a:rPr lang="tr-TR" dirty="0" smtClean="0"/>
              <a:t> </a:t>
            </a:r>
            <a:r>
              <a:rPr lang="tr-TR" dirty="0" err="1" smtClean="0"/>
              <a:t>the</a:t>
            </a:r>
            <a:r>
              <a:rPr lang="tr-TR" dirty="0" smtClean="0"/>
              <a:t> Operating </a:t>
            </a:r>
            <a:r>
              <a:rPr lang="tr-TR" dirty="0" err="1" smtClean="0"/>
              <a:t>Systems</a:t>
            </a:r>
            <a:endParaRPr lang="tr-TR" dirty="0"/>
          </a:p>
        </p:txBody>
      </p:sp>
      <p:sp>
        <p:nvSpPr>
          <p:cNvPr id="3" name="Subtitle 2"/>
          <p:cNvSpPr>
            <a:spLocks noGrp="1"/>
          </p:cNvSpPr>
          <p:nvPr>
            <p:ph type="subTitle" idx="1"/>
          </p:nvPr>
        </p:nvSpPr>
        <p:spPr/>
        <p:txBody>
          <a:bodyPr/>
          <a:lstStyle/>
          <a:p>
            <a:r>
              <a:rPr lang="tr-TR" dirty="0" smtClean="0"/>
              <a:t>Dr. </a:t>
            </a:r>
            <a:r>
              <a:rPr lang="tr-TR" dirty="0" err="1" smtClean="0"/>
              <a:t>Ugur</a:t>
            </a:r>
            <a:r>
              <a:rPr lang="tr-TR" dirty="0" smtClean="0"/>
              <a:t> CORUH</a:t>
            </a:r>
            <a:endParaRPr lang="tr-TR" dirty="0"/>
          </a:p>
        </p:txBody>
      </p:sp>
    </p:spTree>
    <p:extLst>
      <p:ext uri="{BB962C8B-B14F-4D97-AF65-F5344CB8AC3E}">
        <p14:creationId xmlns:p14="http://schemas.microsoft.com/office/powerpoint/2010/main" val="34879790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Operating </a:t>
            </a:r>
            <a:r>
              <a:rPr lang="tr-TR" dirty="0" err="1" smtClean="0"/>
              <a:t>Systems</a:t>
            </a:r>
            <a:endParaRPr lang="tr-TR" dirty="0"/>
          </a:p>
        </p:txBody>
      </p:sp>
      <p:sp>
        <p:nvSpPr>
          <p:cNvPr id="5" name="Rectangle 4"/>
          <p:cNvSpPr/>
          <p:nvPr/>
        </p:nvSpPr>
        <p:spPr>
          <a:xfrm>
            <a:off x="228808" y="6375461"/>
            <a:ext cx="5121146" cy="369332"/>
          </a:xfrm>
          <a:prstGeom prst="rect">
            <a:avLst/>
          </a:prstGeom>
        </p:spPr>
        <p:txBody>
          <a:bodyPr wrap="none">
            <a:spAutoFit/>
          </a:bodyPr>
          <a:lstStyle/>
          <a:p>
            <a:r>
              <a:rPr lang="tr-TR" dirty="0" smtClean="0"/>
              <a:t>https://www.educba.com/linux-vs-mac-vs-windows/</a:t>
            </a:r>
            <a:endParaRPr lang="tr-TR" dirty="0"/>
          </a:p>
        </p:txBody>
      </p:sp>
      <p:pic>
        <p:nvPicPr>
          <p:cNvPr id="4" name="Content Placeholder 3"/>
          <p:cNvPicPr>
            <a:picLocks noGrp="1" noChangeAspect="1"/>
          </p:cNvPicPr>
          <p:nvPr>
            <p:ph idx="1"/>
          </p:nvPr>
        </p:nvPicPr>
        <p:blipFill>
          <a:blip r:embed="rId2"/>
          <a:stretch>
            <a:fillRect/>
          </a:stretch>
        </p:blipFill>
        <p:spPr>
          <a:xfrm>
            <a:off x="3225239" y="1825625"/>
            <a:ext cx="5741521" cy="4351338"/>
          </a:xfrm>
          <a:prstGeom prst="rect">
            <a:avLst/>
          </a:prstGeom>
        </p:spPr>
      </p:pic>
    </p:spTree>
    <p:extLst>
      <p:ext uri="{BB962C8B-B14F-4D97-AF65-F5344CB8AC3E}">
        <p14:creationId xmlns:p14="http://schemas.microsoft.com/office/powerpoint/2010/main" val="20098949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a:t>How </a:t>
            </a:r>
            <a:r>
              <a:rPr lang="tr-TR" b="1" dirty="0" err="1"/>
              <a:t>Does</a:t>
            </a:r>
            <a:r>
              <a:rPr lang="tr-TR" b="1" dirty="0"/>
              <a:t> SSH </a:t>
            </a:r>
            <a:r>
              <a:rPr lang="tr-TR" b="1" dirty="0" err="1"/>
              <a:t>Work</a:t>
            </a:r>
            <a:r>
              <a:rPr lang="tr-TR" b="1" dirty="0"/>
              <a:t>?</a:t>
            </a:r>
            <a:endParaRPr lang="tr-TR" dirty="0"/>
          </a:p>
        </p:txBody>
      </p:sp>
      <p:sp>
        <p:nvSpPr>
          <p:cNvPr id="5" name="Content Placeholder 4"/>
          <p:cNvSpPr>
            <a:spLocks noGrp="1"/>
          </p:cNvSpPr>
          <p:nvPr>
            <p:ph idx="1"/>
          </p:nvPr>
        </p:nvSpPr>
        <p:spPr/>
        <p:txBody>
          <a:bodyPr>
            <a:normAutofit fontScale="92500" lnSpcReduction="20000"/>
          </a:bodyPr>
          <a:lstStyle/>
          <a:p>
            <a:r>
              <a:rPr lang="en-US" dirty="0"/>
              <a:t>In order to establish an SSH connection, you need two components: a client and the corresponding server-side component. An SSH client is an application you install on the computer which you will use to connect to another computer or a server. The client uses the provided remote host information to initiate the connection and if the credentials are verified, establishes the encrypted connection.</a:t>
            </a:r>
          </a:p>
          <a:p>
            <a:r>
              <a:rPr lang="en-US" dirty="0"/>
              <a:t>On the server’s side, there is a component called an SSH daemon that is constantly listening to a specific TCP/IP port for possible client connection requests. Once a client initiates a connection, the SSH daemon will respond with the software and the protocol versions it supports and the two will exchange their identification data. If the provided credentials are correct, SSH creates a new session for the appropriate environment.</a:t>
            </a:r>
          </a:p>
          <a:p>
            <a:r>
              <a:rPr lang="en-US" dirty="0"/>
              <a:t>The default SSH protocol version for SSH server and SSH client communication is version 2</a:t>
            </a:r>
          </a:p>
          <a:p>
            <a:endParaRPr lang="tr-TR" dirty="0"/>
          </a:p>
        </p:txBody>
      </p:sp>
    </p:spTree>
    <p:extLst>
      <p:ext uri="{BB962C8B-B14F-4D97-AF65-F5344CB8AC3E}">
        <p14:creationId xmlns:p14="http://schemas.microsoft.com/office/powerpoint/2010/main" val="342874802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How to Enable an SSH Connection</a:t>
            </a:r>
            <a:endParaRPr lang="tr-TR" dirty="0"/>
          </a:p>
        </p:txBody>
      </p:sp>
      <p:sp>
        <p:nvSpPr>
          <p:cNvPr id="5" name="Content Placeholder 4"/>
          <p:cNvSpPr>
            <a:spLocks noGrp="1"/>
          </p:cNvSpPr>
          <p:nvPr>
            <p:ph idx="1"/>
          </p:nvPr>
        </p:nvSpPr>
        <p:spPr/>
        <p:txBody>
          <a:bodyPr>
            <a:normAutofit/>
          </a:bodyPr>
          <a:lstStyle/>
          <a:p>
            <a:r>
              <a:rPr lang="en-US" dirty="0"/>
              <a:t>Since creating an SSH connection requires both a client and a server component, you need to make sure they are installed on the local and the remote machine, respectively. An open source SSH tool—widely used for Linux distributions— is </a:t>
            </a:r>
            <a:r>
              <a:rPr lang="en-US" dirty="0" err="1"/>
              <a:t>OpenSSH</a:t>
            </a:r>
            <a:r>
              <a:rPr lang="en-US" dirty="0"/>
              <a:t>. Installing </a:t>
            </a:r>
            <a:r>
              <a:rPr lang="en-US" dirty="0" err="1"/>
              <a:t>OpenSSH</a:t>
            </a:r>
            <a:r>
              <a:rPr lang="en-US" dirty="0"/>
              <a:t> is relatively easy. It requires access to the terminal on the server and the computer that you use for connecting. Note that Ubuntu does not have SSH server installed by default.</a:t>
            </a:r>
            <a:endParaRPr lang="tr-TR" dirty="0"/>
          </a:p>
        </p:txBody>
      </p:sp>
    </p:spTree>
    <p:extLst>
      <p:ext uri="{BB962C8B-B14F-4D97-AF65-F5344CB8AC3E}">
        <p14:creationId xmlns:p14="http://schemas.microsoft.com/office/powerpoint/2010/main" val="42140819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How to Install an </a:t>
            </a:r>
            <a:r>
              <a:rPr lang="en-US" b="1" dirty="0" err="1"/>
              <a:t>OpenSSH</a:t>
            </a:r>
            <a:r>
              <a:rPr lang="en-US" b="1" dirty="0"/>
              <a:t> Client</a:t>
            </a:r>
            <a:endParaRPr lang="tr-TR" dirty="0"/>
          </a:p>
        </p:txBody>
      </p:sp>
      <p:sp>
        <p:nvSpPr>
          <p:cNvPr id="5" name="Content Placeholder 4"/>
          <p:cNvSpPr>
            <a:spLocks noGrp="1"/>
          </p:cNvSpPr>
          <p:nvPr>
            <p:ph idx="1"/>
          </p:nvPr>
        </p:nvSpPr>
        <p:spPr/>
        <p:txBody>
          <a:bodyPr>
            <a:normAutofit/>
          </a:bodyPr>
          <a:lstStyle/>
          <a:p>
            <a:r>
              <a:rPr lang="en-US" dirty="0" smtClean="0"/>
              <a:t>Before you proceed with installing an SSH client, make sure it is not already installed. Many Linux distributions already have an SSH client. For Windows machines, you can install </a:t>
            </a:r>
            <a:r>
              <a:rPr lang="en-US" dirty="0" err="1" smtClean="0"/>
              <a:t>PuTTY</a:t>
            </a:r>
            <a:r>
              <a:rPr lang="en-US" dirty="0" smtClean="0"/>
              <a:t> or any other client of your choice to gain access to a server.</a:t>
            </a:r>
          </a:p>
          <a:p>
            <a:r>
              <a:rPr lang="en-US" dirty="0" smtClean="0"/>
              <a:t>To check if the client is available on your Linux-based system, you will need to:</a:t>
            </a:r>
            <a:endParaRPr lang="tr-TR" dirty="0" smtClean="0"/>
          </a:p>
          <a:p>
            <a:pPr lvl="1"/>
            <a:r>
              <a:rPr lang="en-US" dirty="0" smtClean="0"/>
              <a:t>Load an SSH terminal. You can either search for “terminal” or press CTRL + ALT + T on your keyboard.</a:t>
            </a:r>
            <a:endParaRPr lang="tr-TR" dirty="0" smtClean="0"/>
          </a:p>
          <a:p>
            <a:pPr lvl="1"/>
            <a:r>
              <a:rPr lang="en-US" dirty="0" smtClean="0"/>
              <a:t>Type in </a:t>
            </a:r>
            <a:r>
              <a:rPr lang="en-US" dirty="0" err="1" smtClean="0"/>
              <a:t>ssh</a:t>
            </a:r>
            <a:r>
              <a:rPr lang="en-US" dirty="0" smtClean="0"/>
              <a:t> and press Enter in the terminal.</a:t>
            </a:r>
            <a:endParaRPr lang="tr-TR" dirty="0" smtClean="0"/>
          </a:p>
          <a:p>
            <a:pPr lvl="1"/>
            <a:r>
              <a:rPr lang="en-US" dirty="0" smtClean="0"/>
              <a:t>If the client is installed, you will receive a response that looks like this:</a:t>
            </a:r>
            <a:endParaRPr lang="tr-TR" dirty="0"/>
          </a:p>
        </p:txBody>
      </p:sp>
    </p:spTree>
    <p:extLst>
      <p:ext uri="{BB962C8B-B14F-4D97-AF65-F5344CB8AC3E}">
        <p14:creationId xmlns:p14="http://schemas.microsoft.com/office/powerpoint/2010/main" val="32448155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How to Install an </a:t>
            </a:r>
            <a:r>
              <a:rPr lang="en-US" b="1" dirty="0" err="1"/>
              <a:t>OpenSSH</a:t>
            </a:r>
            <a:r>
              <a:rPr lang="en-US" b="1" dirty="0"/>
              <a:t> </a:t>
            </a:r>
            <a:r>
              <a:rPr lang="en-US" b="1" dirty="0" smtClean="0"/>
              <a:t>Client</a:t>
            </a:r>
            <a:r>
              <a:rPr lang="tr-TR" b="1" dirty="0" smtClean="0"/>
              <a:t> (Linux)</a:t>
            </a:r>
            <a:endParaRPr lang="tr-TR" dirty="0"/>
          </a:p>
        </p:txBody>
      </p:sp>
      <p:sp>
        <p:nvSpPr>
          <p:cNvPr id="5" name="Content Placeholder 4"/>
          <p:cNvSpPr>
            <a:spLocks noGrp="1"/>
          </p:cNvSpPr>
          <p:nvPr>
            <p:ph idx="1"/>
          </p:nvPr>
        </p:nvSpPr>
        <p:spPr/>
        <p:txBody>
          <a:bodyPr>
            <a:normAutofit fontScale="85000" lnSpcReduction="10000"/>
          </a:bodyPr>
          <a:lstStyle/>
          <a:p>
            <a:pPr marL="0" indent="0">
              <a:buNone/>
            </a:pPr>
            <a:r>
              <a:rPr lang="en-US" dirty="0" err="1" smtClean="0"/>
              <a:t>username@host</a:t>
            </a:r>
            <a:r>
              <a:rPr lang="en-US" dirty="0" smtClean="0"/>
              <a:t>:~$ </a:t>
            </a:r>
            <a:r>
              <a:rPr lang="en-US" dirty="0" err="1" smtClean="0"/>
              <a:t>ssh</a:t>
            </a:r>
            <a:endParaRPr lang="en-US" dirty="0" smtClean="0"/>
          </a:p>
          <a:p>
            <a:pPr marL="0" indent="0">
              <a:buNone/>
            </a:pPr>
            <a:endParaRPr lang="en-US" dirty="0" smtClean="0"/>
          </a:p>
          <a:p>
            <a:pPr marL="0" indent="0">
              <a:buNone/>
            </a:pPr>
            <a:r>
              <a:rPr lang="en-US" dirty="0" smtClean="0"/>
              <a:t>usage: </a:t>
            </a:r>
            <a:r>
              <a:rPr lang="en-US" dirty="0" err="1" smtClean="0"/>
              <a:t>ssh</a:t>
            </a:r>
            <a:r>
              <a:rPr lang="en-US" dirty="0" smtClean="0"/>
              <a:t> [-1246AaCfGgKkMNnqsTtVvXxYy] [-b </a:t>
            </a:r>
            <a:r>
              <a:rPr lang="en-US" dirty="0" err="1" smtClean="0"/>
              <a:t>bind_address</a:t>
            </a:r>
            <a:r>
              <a:rPr lang="en-US" dirty="0" smtClean="0"/>
              <a:t>] [-c </a:t>
            </a:r>
            <a:r>
              <a:rPr lang="en-US" dirty="0" err="1" smtClean="0"/>
              <a:t>cipher_spec</a:t>
            </a:r>
            <a:r>
              <a:rPr lang="en-US" dirty="0" smtClean="0"/>
              <a:t>]</a:t>
            </a:r>
          </a:p>
          <a:p>
            <a:pPr marL="0" indent="0">
              <a:buNone/>
            </a:pPr>
            <a:r>
              <a:rPr lang="en-US" dirty="0" smtClean="0"/>
              <a:t>[-D [</a:t>
            </a:r>
            <a:r>
              <a:rPr lang="en-US" dirty="0" err="1" smtClean="0"/>
              <a:t>bind_address</a:t>
            </a:r>
            <a:r>
              <a:rPr lang="en-US" dirty="0" smtClean="0"/>
              <a:t>:]port] [-E </a:t>
            </a:r>
            <a:r>
              <a:rPr lang="en-US" dirty="0" err="1" smtClean="0"/>
              <a:t>log_file</a:t>
            </a:r>
            <a:r>
              <a:rPr lang="en-US" dirty="0" smtClean="0"/>
              <a:t>] [-e </a:t>
            </a:r>
            <a:r>
              <a:rPr lang="en-US" dirty="0" err="1" smtClean="0"/>
              <a:t>escape_char</a:t>
            </a:r>
            <a:r>
              <a:rPr lang="en-US" dirty="0" smtClean="0"/>
              <a:t>]</a:t>
            </a:r>
          </a:p>
          <a:p>
            <a:pPr marL="0" indent="0">
              <a:buNone/>
            </a:pPr>
            <a:r>
              <a:rPr lang="en-US" dirty="0" smtClean="0"/>
              <a:t>[-F </a:t>
            </a:r>
            <a:r>
              <a:rPr lang="en-US" dirty="0" err="1" smtClean="0"/>
              <a:t>configfile</a:t>
            </a:r>
            <a:r>
              <a:rPr lang="en-US" dirty="0" smtClean="0"/>
              <a:t>] [-I pkcs11] [-</a:t>
            </a:r>
            <a:r>
              <a:rPr lang="en-US" dirty="0" err="1" smtClean="0"/>
              <a:t>i</a:t>
            </a:r>
            <a:r>
              <a:rPr lang="en-US" dirty="0" smtClean="0"/>
              <a:t> </a:t>
            </a:r>
            <a:r>
              <a:rPr lang="en-US" dirty="0" err="1" smtClean="0"/>
              <a:t>identity_file</a:t>
            </a:r>
            <a:r>
              <a:rPr lang="en-US" dirty="0" smtClean="0"/>
              <a:t>]</a:t>
            </a:r>
          </a:p>
          <a:p>
            <a:pPr marL="0" indent="0">
              <a:buNone/>
            </a:pPr>
            <a:r>
              <a:rPr lang="en-US" dirty="0" smtClean="0"/>
              <a:t>[-J [user@]host[:port]] [-L address] [-l </a:t>
            </a:r>
            <a:r>
              <a:rPr lang="en-US" dirty="0" err="1" smtClean="0"/>
              <a:t>login_name</a:t>
            </a:r>
            <a:r>
              <a:rPr lang="en-US" dirty="0" smtClean="0"/>
              <a:t>] [-m </a:t>
            </a:r>
            <a:r>
              <a:rPr lang="en-US" dirty="0" err="1" smtClean="0"/>
              <a:t>mac_spec</a:t>
            </a:r>
            <a:r>
              <a:rPr lang="en-US" dirty="0" smtClean="0"/>
              <a:t>] [-O </a:t>
            </a:r>
            <a:r>
              <a:rPr lang="en-US" dirty="0" err="1" smtClean="0"/>
              <a:t>ctl_cmd</a:t>
            </a:r>
            <a:r>
              <a:rPr lang="en-US" dirty="0" smtClean="0"/>
              <a:t>] [-o option] [-p port] [-Q </a:t>
            </a:r>
            <a:r>
              <a:rPr lang="en-US" dirty="0" err="1" smtClean="0"/>
              <a:t>query_option</a:t>
            </a:r>
            <a:r>
              <a:rPr lang="en-US" dirty="0" smtClean="0"/>
              <a:t>] [-R address] [-S </a:t>
            </a:r>
            <a:r>
              <a:rPr lang="en-US" dirty="0" err="1" smtClean="0"/>
              <a:t>ctl_path</a:t>
            </a:r>
            <a:r>
              <a:rPr lang="en-US" dirty="0" smtClean="0"/>
              <a:t>] [-W </a:t>
            </a:r>
            <a:r>
              <a:rPr lang="en-US" dirty="0" err="1" smtClean="0"/>
              <a:t>host:port</a:t>
            </a:r>
            <a:r>
              <a:rPr lang="en-US" dirty="0" smtClean="0"/>
              <a:t>] [-w </a:t>
            </a:r>
            <a:r>
              <a:rPr lang="en-US" dirty="0" err="1" smtClean="0"/>
              <a:t>local_tun</a:t>
            </a:r>
            <a:r>
              <a:rPr lang="en-US" dirty="0" smtClean="0"/>
              <a:t>[:</a:t>
            </a:r>
            <a:r>
              <a:rPr lang="en-US" dirty="0" err="1" smtClean="0"/>
              <a:t>remote_tun</a:t>
            </a:r>
            <a:r>
              <a:rPr lang="en-US" dirty="0" smtClean="0"/>
              <a:t>]]</a:t>
            </a:r>
          </a:p>
          <a:p>
            <a:pPr marL="0" indent="0">
              <a:buNone/>
            </a:pPr>
            <a:r>
              <a:rPr lang="en-US" dirty="0" smtClean="0"/>
              <a:t>[user@]hostname [command]</a:t>
            </a:r>
          </a:p>
          <a:p>
            <a:pPr marL="0" indent="0">
              <a:buNone/>
            </a:pPr>
            <a:endParaRPr lang="en-US" dirty="0" smtClean="0"/>
          </a:p>
          <a:p>
            <a:pPr marL="0" indent="0">
              <a:buNone/>
            </a:pPr>
            <a:r>
              <a:rPr lang="en-US" dirty="0" err="1" smtClean="0"/>
              <a:t>username@host</a:t>
            </a:r>
            <a:r>
              <a:rPr lang="en-US" dirty="0" smtClean="0"/>
              <a:t>:~$</a:t>
            </a:r>
            <a:endParaRPr lang="tr-TR" dirty="0"/>
          </a:p>
        </p:txBody>
      </p:sp>
      <p:sp>
        <p:nvSpPr>
          <p:cNvPr id="6" name="Rectangle 5"/>
          <p:cNvSpPr/>
          <p:nvPr/>
        </p:nvSpPr>
        <p:spPr>
          <a:xfrm>
            <a:off x="5729654" y="1363960"/>
            <a:ext cx="6096000" cy="923330"/>
          </a:xfrm>
          <a:prstGeom prst="rect">
            <a:avLst/>
          </a:prstGeom>
        </p:spPr>
        <p:txBody>
          <a:bodyPr>
            <a:spAutoFit/>
          </a:bodyPr>
          <a:lstStyle/>
          <a:p>
            <a:r>
              <a:rPr lang="en-US" b="0" i="0" dirty="0" smtClean="0">
                <a:solidFill>
                  <a:srgbClr val="000000"/>
                </a:solidFill>
                <a:effectLst/>
                <a:latin typeface="SF-Pro-Display"/>
              </a:rPr>
              <a:t>This means that you are ready to remotely connect to a physical or virtual machine. Otherwise, you will have to install the </a:t>
            </a:r>
            <a:r>
              <a:rPr lang="en-US" b="0" i="0" dirty="0" err="1" smtClean="0">
                <a:solidFill>
                  <a:srgbClr val="000000"/>
                </a:solidFill>
                <a:effectLst/>
                <a:latin typeface="SF-Pro-Display"/>
              </a:rPr>
              <a:t>OpenSSH</a:t>
            </a:r>
            <a:r>
              <a:rPr lang="en-US" b="0" i="0" dirty="0" smtClean="0">
                <a:solidFill>
                  <a:srgbClr val="000000"/>
                </a:solidFill>
                <a:effectLst/>
                <a:latin typeface="SF-Pro-Display"/>
              </a:rPr>
              <a:t> client:</a:t>
            </a:r>
            <a:endParaRPr lang="tr-TR" dirty="0"/>
          </a:p>
        </p:txBody>
      </p:sp>
    </p:spTree>
    <p:extLst>
      <p:ext uri="{BB962C8B-B14F-4D97-AF65-F5344CB8AC3E}">
        <p14:creationId xmlns:p14="http://schemas.microsoft.com/office/powerpoint/2010/main" val="165065610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How to Install an </a:t>
            </a:r>
            <a:r>
              <a:rPr lang="en-US" b="1" dirty="0" err="1"/>
              <a:t>OpenSSH</a:t>
            </a:r>
            <a:r>
              <a:rPr lang="en-US" b="1" dirty="0"/>
              <a:t> </a:t>
            </a:r>
            <a:r>
              <a:rPr lang="en-US" b="1" dirty="0" smtClean="0"/>
              <a:t>Client</a:t>
            </a:r>
            <a:r>
              <a:rPr lang="tr-TR" b="1" dirty="0" smtClean="0"/>
              <a:t> (Linux)</a:t>
            </a:r>
            <a:endParaRPr lang="tr-TR" dirty="0"/>
          </a:p>
        </p:txBody>
      </p:sp>
      <p:sp>
        <p:nvSpPr>
          <p:cNvPr id="5" name="Content Placeholder 4"/>
          <p:cNvSpPr>
            <a:spLocks noGrp="1"/>
          </p:cNvSpPr>
          <p:nvPr>
            <p:ph idx="1"/>
          </p:nvPr>
        </p:nvSpPr>
        <p:spPr/>
        <p:txBody>
          <a:bodyPr>
            <a:normAutofit/>
          </a:bodyPr>
          <a:lstStyle/>
          <a:p>
            <a:r>
              <a:rPr lang="en-US" dirty="0" smtClean="0"/>
              <a:t>Run the following command to install the </a:t>
            </a:r>
            <a:r>
              <a:rPr lang="en-US" dirty="0" err="1" smtClean="0"/>
              <a:t>OpenSSH</a:t>
            </a:r>
            <a:r>
              <a:rPr lang="en-US" dirty="0" smtClean="0"/>
              <a:t> client on your computer: </a:t>
            </a:r>
            <a:endParaRPr lang="tr-TR" dirty="0" smtClean="0"/>
          </a:p>
          <a:p>
            <a:pPr lvl="1"/>
            <a:r>
              <a:rPr lang="en-US" dirty="0" err="1" smtClean="0"/>
              <a:t>sudo</a:t>
            </a:r>
            <a:r>
              <a:rPr lang="en-US" dirty="0" smtClean="0"/>
              <a:t> apt-get install </a:t>
            </a:r>
            <a:r>
              <a:rPr lang="en-US" dirty="0" err="1" smtClean="0"/>
              <a:t>openssh</a:t>
            </a:r>
            <a:r>
              <a:rPr lang="en-US" dirty="0" smtClean="0"/>
              <a:t>-client</a:t>
            </a:r>
          </a:p>
          <a:p>
            <a:r>
              <a:rPr lang="en-US" dirty="0" smtClean="0"/>
              <a:t>Type in your </a:t>
            </a:r>
            <a:r>
              <a:rPr lang="en-US" dirty="0" err="1" smtClean="0"/>
              <a:t>superuser</a:t>
            </a:r>
            <a:r>
              <a:rPr lang="en-US" dirty="0" smtClean="0"/>
              <a:t> password when asked.</a:t>
            </a:r>
          </a:p>
          <a:p>
            <a:r>
              <a:rPr lang="en-US" dirty="0" smtClean="0"/>
              <a:t>Hit Enter to complete the installation.</a:t>
            </a:r>
          </a:p>
          <a:p>
            <a:r>
              <a:rPr lang="en-US" dirty="0" smtClean="0"/>
              <a:t>You are now able to SSH into any machine with the server-side application on it, provided that you have the necessary privileges to gain access, as well as the hostname or IP address.</a:t>
            </a:r>
            <a:endParaRPr lang="tr-TR" dirty="0"/>
          </a:p>
        </p:txBody>
      </p:sp>
    </p:spTree>
    <p:extLst>
      <p:ext uri="{BB962C8B-B14F-4D97-AF65-F5344CB8AC3E}">
        <p14:creationId xmlns:p14="http://schemas.microsoft.com/office/powerpoint/2010/main" val="34096432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How to Install an </a:t>
            </a:r>
            <a:r>
              <a:rPr lang="en-US" b="1" dirty="0" err="1"/>
              <a:t>OpenSSH</a:t>
            </a:r>
            <a:r>
              <a:rPr lang="en-US" b="1" dirty="0"/>
              <a:t> </a:t>
            </a:r>
            <a:r>
              <a:rPr lang="en-US" b="1" dirty="0" smtClean="0"/>
              <a:t>Server</a:t>
            </a:r>
            <a:r>
              <a:rPr lang="tr-TR" b="1" dirty="0" smtClean="0"/>
              <a:t> (Linux)</a:t>
            </a:r>
            <a:endParaRPr lang="tr-TR" dirty="0"/>
          </a:p>
        </p:txBody>
      </p:sp>
      <p:sp>
        <p:nvSpPr>
          <p:cNvPr id="5" name="Content Placeholder 4"/>
          <p:cNvSpPr>
            <a:spLocks noGrp="1"/>
          </p:cNvSpPr>
          <p:nvPr>
            <p:ph idx="1"/>
          </p:nvPr>
        </p:nvSpPr>
        <p:spPr/>
        <p:txBody>
          <a:bodyPr>
            <a:normAutofit fontScale="92500" lnSpcReduction="20000"/>
          </a:bodyPr>
          <a:lstStyle/>
          <a:p>
            <a:r>
              <a:rPr lang="en-US" dirty="0" smtClean="0"/>
              <a:t>In order to accept SSH connections, a machine needs to have the server-side part of the SSH software toolkit.</a:t>
            </a:r>
          </a:p>
          <a:p>
            <a:endParaRPr lang="en-US" dirty="0" smtClean="0"/>
          </a:p>
          <a:p>
            <a:r>
              <a:rPr lang="en-US" dirty="0" smtClean="0"/>
              <a:t>If you first want to check if </a:t>
            </a:r>
            <a:r>
              <a:rPr lang="en-US" dirty="0" err="1" smtClean="0"/>
              <a:t>OpenSSH</a:t>
            </a:r>
            <a:r>
              <a:rPr lang="en-US" dirty="0" smtClean="0"/>
              <a:t> server is available on the Ubuntu system of the remote computer that needs to accept SSH connections, you can try to connect to the local host:</a:t>
            </a:r>
          </a:p>
          <a:p>
            <a:endParaRPr lang="en-US" dirty="0" smtClean="0"/>
          </a:p>
          <a:p>
            <a:r>
              <a:rPr lang="en-US" dirty="0" smtClean="0"/>
              <a:t>Open the terminal on the server machine. You can either search for “terminal” or press CTRL + ALT + T on your keyboard.</a:t>
            </a:r>
          </a:p>
          <a:p>
            <a:r>
              <a:rPr lang="en-US" dirty="0" smtClean="0"/>
              <a:t>Type in </a:t>
            </a:r>
            <a:r>
              <a:rPr lang="en-US" dirty="0" err="1" smtClean="0"/>
              <a:t>ssh</a:t>
            </a:r>
            <a:r>
              <a:rPr lang="en-US" dirty="0" smtClean="0"/>
              <a:t> localhost and hit enter.</a:t>
            </a:r>
          </a:p>
          <a:p>
            <a:r>
              <a:rPr lang="en-US" dirty="0" smtClean="0"/>
              <a:t>For the systems without the SSH server installed the response will look similar to this:</a:t>
            </a:r>
            <a:endParaRPr lang="tr-TR" dirty="0"/>
          </a:p>
        </p:txBody>
      </p:sp>
    </p:spTree>
    <p:extLst>
      <p:ext uri="{BB962C8B-B14F-4D97-AF65-F5344CB8AC3E}">
        <p14:creationId xmlns:p14="http://schemas.microsoft.com/office/powerpoint/2010/main" val="12612083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How to Install an </a:t>
            </a:r>
            <a:r>
              <a:rPr lang="en-US" b="1" dirty="0" err="1"/>
              <a:t>OpenSSH</a:t>
            </a:r>
            <a:r>
              <a:rPr lang="en-US" b="1" dirty="0"/>
              <a:t> </a:t>
            </a:r>
            <a:r>
              <a:rPr lang="en-US" b="1" dirty="0" smtClean="0"/>
              <a:t>Server</a:t>
            </a:r>
            <a:r>
              <a:rPr lang="tr-TR" b="1" dirty="0" smtClean="0"/>
              <a:t> (Linux)</a:t>
            </a:r>
            <a:endParaRPr lang="tr-TR" dirty="0"/>
          </a:p>
        </p:txBody>
      </p:sp>
      <p:sp>
        <p:nvSpPr>
          <p:cNvPr id="5" name="Content Placeholder 4"/>
          <p:cNvSpPr>
            <a:spLocks noGrp="1"/>
          </p:cNvSpPr>
          <p:nvPr>
            <p:ph idx="1"/>
          </p:nvPr>
        </p:nvSpPr>
        <p:spPr>
          <a:xfrm>
            <a:off x="838200" y="1825625"/>
            <a:ext cx="10515600" cy="1403302"/>
          </a:xfrm>
        </p:spPr>
        <p:txBody>
          <a:bodyPr>
            <a:normAutofit fontScale="85000" lnSpcReduction="10000"/>
          </a:bodyPr>
          <a:lstStyle/>
          <a:p>
            <a:r>
              <a:rPr lang="en-US" dirty="0" err="1" smtClean="0"/>
              <a:t>username@host</a:t>
            </a:r>
            <a:r>
              <a:rPr lang="en-US" dirty="0" smtClean="0"/>
              <a:t>:~$ </a:t>
            </a:r>
            <a:r>
              <a:rPr lang="en-US" dirty="0" err="1" smtClean="0"/>
              <a:t>ssh</a:t>
            </a:r>
            <a:r>
              <a:rPr lang="en-US" dirty="0" smtClean="0"/>
              <a:t> localhost</a:t>
            </a:r>
          </a:p>
          <a:p>
            <a:r>
              <a:rPr lang="en-US" dirty="0" err="1" smtClean="0"/>
              <a:t>ssh</a:t>
            </a:r>
            <a:r>
              <a:rPr lang="en-US" dirty="0" smtClean="0"/>
              <a:t>: connect to host localhost port 22: Connection refused </a:t>
            </a:r>
            <a:r>
              <a:rPr lang="en-US" dirty="0" err="1" smtClean="0"/>
              <a:t>username@host</a:t>
            </a:r>
            <a:r>
              <a:rPr lang="en-US" dirty="0" smtClean="0"/>
              <a:t>:~$</a:t>
            </a:r>
            <a:endParaRPr lang="tr-TR" dirty="0"/>
          </a:p>
          <a:p>
            <a:pPr lvl="1"/>
            <a:r>
              <a:rPr lang="tr-TR" b="0" i="0" dirty="0" smtClean="0">
                <a:solidFill>
                  <a:srgbClr val="000000"/>
                </a:solidFill>
                <a:effectLst/>
                <a:latin typeface="SF-Pro-Display"/>
              </a:rPr>
              <a:t>I</a:t>
            </a:r>
            <a:r>
              <a:rPr lang="en-US" b="0" i="0" dirty="0" smtClean="0">
                <a:solidFill>
                  <a:srgbClr val="000000"/>
                </a:solidFill>
                <a:effectLst/>
                <a:latin typeface="SF-Pro-Display"/>
              </a:rPr>
              <a:t>f the above is the case, you will need to install the </a:t>
            </a:r>
            <a:r>
              <a:rPr lang="en-US" b="0" i="0" dirty="0" err="1" smtClean="0">
                <a:solidFill>
                  <a:srgbClr val="000000"/>
                </a:solidFill>
                <a:effectLst/>
                <a:latin typeface="SF-Pro-Display"/>
              </a:rPr>
              <a:t>OpenSSH</a:t>
            </a:r>
            <a:r>
              <a:rPr lang="en-US" b="0" i="0" dirty="0" smtClean="0">
                <a:solidFill>
                  <a:srgbClr val="000000"/>
                </a:solidFill>
                <a:effectLst/>
                <a:latin typeface="SF-Pro-Display"/>
              </a:rPr>
              <a:t> server. Leave the terminal open and:</a:t>
            </a:r>
            <a:endParaRPr lang="tr-TR" dirty="0" smtClean="0"/>
          </a:p>
          <a:p>
            <a:endParaRPr lang="tr-TR"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279555956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How to Install an </a:t>
            </a:r>
            <a:r>
              <a:rPr lang="en-US" b="1" dirty="0" err="1"/>
              <a:t>OpenSSH</a:t>
            </a:r>
            <a:r>
              <a:rPr lang="en-US" b="1" dirty="0"/>
              <a:t> </a:t>
            </a:r>
            <a:r>
              <a:rPr lang="en-US" b="1" dirty="0" smtClean="0"/>
              <a:t>Server</a:t>
            </a:r>
            <a:r>
              <a:rPr lang="tr-TR" b="1" dirty="0" smtClean="0"/>
              <a:t> (Linux)</a:t>
            </a:r>
            <a:endParaRPr lang="tr-TR" dirty="0"/>
          </a:p>
        </p:txBody>
      </p:sp>
      <p:sp>
        <p:nvSpPr>
          <p:cNvPr id="5" name="Content Placeholder 4"/>
          <p:cNvSpPr>
            <a:spLocks noGrp="1"/>
          </p:cNvSpPr>
          <p:nvPr>
            <p:ph idx="1"/>
          </p:nvPr>
        </p:nvSpPr>
        <p:spPr>
          <a:xfrm>
            <a:off x="838200" y="1825624"/>
            <a:ext cx="10515600" cy="4627929"/>
          </a:xfrm>
        </p:spPr>
        <p:txBody>
          <a:bodyPr>
            <a:normAutofit/>
          </a:bodyPr>
          <a:lstStyle/>
          <a:p>
            <a:r>
              <a:rPr lang="en-US" dirty="0"/>
              <a:t>Run the following command to install the SSH server</a:t>
            </a:r>
            <a:r>
              <a:rPr lang="en-US" dirty="0" smtClean="0"/>
              <a:t>:</a:t>
            </a:r>
            <a:endParaRPr lang="tr-TR" dirty="0" smtClean="0"/>
          </a:p>
          <a:p>
            <a:pPr lvl="1"/>
            <a:r>
              <a:rPr lang="en-US" dirty="0" err="1" smtClean="0"/>
              <a:t>sudo</a:t>
            </a:r>
            <a:r>
              <a:rPr lang="en-US" dirty="0" smtClean="0"/>
              <a:t> apt-get install </a:t>
            </a:r>
            <a:r>
              <a:rPr lang="en-US" dirty="0" err="1" smtClean="0"/>
              <a:t>openssh</a:t>
            </a:r>
            <a:r>
              <a:rPr lang="en-US" dirty="0" smtClean="0"/>
              <a:t>-server ii.</a:t>
            </a:r>
            <a:endParaRPr lang="tr-TR" dirty="0" smtClean="0"/>
          </a:p>
          <a:p>
            <a:r>
              <a:rPr lang="en-US" dirty="0"/>
              <a:t>Type in your </a:t>
            </a:r>
            <a:r>
              <a:rPr lang="en-US" b="1" dirty="0" err="1"/>
              <a:t>superuser</a:t>
            </a:r>
            <a:r>
              <a:rPr lang="en-US" b="1" dirty="0"/>
              <a:t> password</a:t>
            </a:r>
            <a:r>
              <a:rPr lang="en-US" dirty="0"/>
              <a:t> when asked.</a:t>
            </a:r>
          </a:p>
          <a:p>
            <a:r>
              <a:rPr lang="en-US" b="1" dirty="0"/>
              <a:t>Enter </a:t>
            </a:r>
            <a:r>
              <a:rPr lang="en-US" dirty="0"/>
              <a:t>and </a:t>
            </a:r>
            <a:r>
              <a:rPr lang="en-US" b="1" dirty="0"/>
              <a:t>Y</a:t>
            </a:r>
            <a:r>
              <a:rPr lang="en-US" dirty="0"/>
              <a:t> to allow the installation to continue after the disk space prompt</a:t>
            </a:r>
            <a:r>
              <a:rPr lang="en-US" dirty="0" smtClean="0"/>
              <a:t>.</a:t>
            </a:r>
            <a:endParaRPr lang="tr-TR" dirty="0" smtClean="0"/>
          </a:p>
          <a:p>
            <a:r>
              <a:rPr lang="en-US" dirty="0"/>
              <a:t>The required support files will be </a:t>
            </a:r>
            <a:r>
              <a:rPr lang="en-US" dirty="0" smtClean="0"/>
              <a:t>installed</a:t>
            </a:r>
            <a:endParaRPr lang="en-US" dirty="0"/>
          </a:p>
          <a:p>
            <a:endParaRPr lang="tr-TR"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136680019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How to Install an </a:t>
            </a:r>
            <a:r>
              <a:rPr lang="en-US" b="1" dirty="0" err="1"/>
              <a:t>OpenSSH</a:t>
            </a:r>
            <a:r>
              <a:rPr lang="en-US" b="1" dirty="0"/>
              <a:t> </a:t>
            </a:r>
            <a:r>
              <a:rPr lang="en-US" b="1" dirty="0" smtClean="0"/>
              <a:t>Server</a:t>
            </a:r>
            <a:r>
              <a:rPr lang="tr-TR" b="1" dirty="0" smtClean="0"/>
              <a:t> (Linux)</a:t>
            </a:r>
            <a:endParaRPr lang="tr-TR" dirty="0"/>
          </a:p>
        </p:txBody>
      </p:sp>
      <p:sp>
        <p:nvSpPr>
          <p:cNvPr id="5" name="Content Placeholder 4"/>
          <p:cNvSpPr>
            <a:spLocks noGrp="1"/>
          </p:cNvSpPr>
          <p:nvPr>
            <p:ph idx="1"/>
          </p:nvPr>
        </p:nvSpPr>
        <p:spPr>
          <a:xfrm>
            <a:off x="838200" y="1825624"/>
            <a:ext cx="10515600" cy="4627929"/>
          </a:xfrm>
        </p:spPr>
        <p:txBody>
          <a:bodyPr>
            <a:normAutofit lnSpcReduction="10000"/>
          </a:bodyPr>
          <a:lstStyle/>
          <a:p>
            <a:r>
              <a:rPr lang="en-US" dirty="0" smtClean="0"/>
              <a:t>you can check if the SSH server is running on the machine by typing this command:</a:t>
            </a:r>
            <a:endParaRPr lang="tr-TR" dirty="0" smtClean="0"/>
          </a:p>
          <a:p>
            <a:pPr lvl="1"/>
            <a:r>
              <a:rPr lang="en-US" dirty="0" err="1" smtClean="0"/>
              <a:t>sudo</a:t>
            </a:r>
            <a:r>
              <a:rPr lang="en-US" dirty="0" smtClean="0"/>
              <a:t> service </a:t>
            </a:r>
            <a:r>
              <a:rPr lang="en-US" dirty="0" err="1" smtClean="0"/>
              <a:t>ssh</a:t>
            </a:r>
            <a:r>
              <a:rPr lang="en-US" dirty="0" smtClean="0"/>
              <a:t> status</a:t>
            </a:r>
            <a:endParaRPr lang="tr-TR" dirty="0" smtClean="0"/>
          </a:p>
          <a:p>
            <a:r>
              <a:rPr lang="en-US" dirty="0" smtClean="0"/>
              <a:t>The response in the terminal should look similar to this if the SSH service is now running properly:</a:t>
            </a:r>
          </a:p>
          <a:p>
            <a:pPr marL="457200" lvl="1" indent="0">
              <a:buNone/>
            </a:pPr>
            <a:r>
              <a:rPr lang="tr-TR" dirty="0" err="1" smtClean="0"/>
              <a:t>username@host</a:t>
            </a:r>
            <a:r>
              <a:rPr lang="tr-TR" dirty="0" smtClean="0"/>
              <a:t>:-$ </a:t>
            </a:r>
            <a:r>
              <a:rPr lang="tr-TR" dirty="0" err="1" smtClean="0"/>
              <a:t>sudo</a:t>
            </a:r>
            <a:r>
              <a:rPr lang="tr-TR" dirty="0" smtClean="0"/>
              <a:t> service </a:t>
            </a:r>
            <a:r>
              <a:rPr lang="tr-TR" dirty="0" err="1" smtClean="0"/>
              <a:t>ssh</a:t>
            </a:r>
            <a:r>
              <a:rPr lang="tr-TR" dirty="0" smtClean="0"/>
              <a:t> </a:t>
            </a:r>
            <a:r>
              <a:rPr lang="tr-TR" dirty="0" err="1" smtClean="0"/>
              <a:t>status</a:t>
            </a:r>
            <a:endParaRPr lang="tr-TR" dirty="0" smtClean="0"/>
          </a:p>
          <a:p>
            <a:pPr marL="457200" lvl="1" indent="0">
              <a:buNone/>
            </a:pPr>
            <a:r>
              <a:rPr lang="tr-TR" dirty="0" smtClean="0"/>
              <a:t>• </a:t>
            </a:r>
            <a:r>
              <a:rPr lang="tr-TR" dirty="0" err="1" smtClean="0"/>
              <a:t>ssh.service</a:t>
            </a:r>
            <a:r>
              <a:rPr lang="tr-TR" dirty="0" smtClean="0"/>
              <a:t> - </a:t>
            </a:r>
            <a:r>
              <a:rPr lang="tr-TR" dirty="0" err="1" smtClean="0"/>
              <a:t>OpenBSD</a:t>
            </a:r>
            <a:r>
              <a:rPr lang="tr-TR" dirty="0" smtClean="0"/>
              <a:t> </a:t>
            </a:r>
            <a:r>
              <a:rPr lang="tr-TR" dirty="0" err="1" smtClean="0"/>
              <a:t>Secure</a:t>
            </a:r>
            <a:r>
              <a:rPr lang="tr-TR" dirty="0" smtClean="0"/>
              <a:t> Shell server</a:t>
            </a:r>
          </a:p>
          <a:p>
            <a:pPr marL="457200" lvl="1" indent="0">
              <a:buNone/>
            </a:pPr>
            <a:r>
              <a:rPr lang="tr-TR" dirty="0" err="1" smtClean="0"/>
              <a:t>Loaded</a:t>
            </a:r>
            <a:r>
              <a:rPr lang="tr-TR" dirty="0" smtClean="0"/>
              <a:t>: </a:t>
            </a:r>
            <a:r>
              <a:rPr lang="tr-TR" dirty="0" err="1" smtClean="0"/>
              <a:t>loaded</a:t>
            </a:r>
            <a:r>
              <a:rPr lang="tr-TR" dirty="0" smtClean="0"/>
              <a:t> (/</a:t>
            </a:r>
            <a:r>
              <a:rPr lang="tr-TR" dirty="0" err="1" smtClean="0"/>
              <a:t>lib</a:t>
            </a:r>
            <a:r>
              <a:rPr lang="tr-TR" dirty="0" smtClean="0"/>
              <a:t>/</a:t>
            </a:r>
            <a:r>
              <a:rPr lang="tr-TR" dirty="0" err="1" smtClean="0"/>
              <a:t>systemd</a:t>
            </a:r>
            <a:r>
              <a:rPr lang="tr-TR" dirty="0" smtClean="0"/>
              <a:t>/</a:t>
            </a:r>
            <a:r>
              <a:rPr lang="tr-TR" dirty="0" err="1" smtClean="0"/>
              <a:t>system</a:t>
            </a:r>
            <a:r>
              <a:rPr lang="tr-TR" dirty="0" smtClean="0"/>
              <a:t>/</a:t>
            </a:r>
            <a:r>
              <a:rPr lang="tr-TR" dirty="0" err="1" smtClean="0"/>
              <a:t>ssh.service</a:t>
            </a:r>
            <a:r>
              <a:rPr lang="tr-TR" dirty="0" smtClean="0"/>
              <a:t>; </a:t>
            </a:r>
            <a:r>
              <a:rPr lang="tr-TR" dirty="0" err="1" smtClean="0"/>
              <a:t>enabled</a:t>
            </a:r>
            <a:r>
              <a:rPr lang="tr-TR" dirty="0" smtClean="0"/>
              <a:t>; </a:t>
            </a:r>
            <a:r>
              <a:rPr lang="tr-TR" dirty="0" err="1" smtClean="0"/>
              <a:t>vendor</a:t>
            </a:r>
            <a:r>
              <a:rPr lang="tr-TR" dirty="0" smtClean="0"/>
              <a:t> </a:t>
            </a:r>
            <a:r>
              <a:rPr lang="tr-TR" dirty="0" err="1" smtClean="0"/>
              <a:t>preset</a:t>
            </a:r>
            <a:r>
              <a:rPr lang="tr-TR" dirty="0" smtClean="0"/>
              <a:t>: </a:t>
            </a:r>
            <a:r>
              <a:rPr lang="tr-TR" dirty="0" err="1" smtClean="0"/>
              <a:t>enab</a:t>
            </a:r>
            <a:endParaRPr lang="tr-TR" dirty="0" smtClean="0"/>
          </a:p>
          <a:p>
            <a:pPr marL="457200" lvl="1" indent="0">
              <a:buNone/>
            </a:pPr>
            <a:r>
              <a:rPr lang="tr-TR" dirty="0" smtClean="0"/>
              <a:t>Active: </a:t>
            </a:r>
            <a:r>
              <a:rPr lang="tr-TR" dirty="0" err="1" smtClean="0"/>
              <a:t>active</a:t>
            </a:r>
            <a:r>
              <a:rPr lang="tr-TR" dirty="0" smtClean="0"/>
              <a:t> (</a:t>
            </a:r>
            <a:r>
              <a:rPr lang="tr-TR" dirty="0" err="1" smtClean="0"/>
              <a:t>running</a:t>
            </a:r>
            <a:r>
              <a:rPr lang="tr-TR" dirty="0" smtClean="0"/>
              <a:t>) since </a:t>
            </a:r>
            <a:r>
              <a:rPr lang="tr-TR" dirty="0" err="1" smtClean="0"/>
              <a:t>Fr</a:t>
            </a:r>
            <a:r>
              <a:rPr lang="tr-TR" dirty="0" smtClean="0"/>
              <a:t> 2018-03-12 10:53:44 CET; 1min 22s </a:t>
            </a:r>
            <a:r>
              <a:rPr lang="tr-TR" dirty="0" err="1" smtClean="0"/>
              <a:t>ago</a:t>
            </a:r>
            <a:r>
              <a:rPr lang="tr-TR" dirty="0" smtClean="0"/>
              <a:t> </a:t>
            </a:r>
            <a:r>
              <a:rPr lang="tr-TR" dirty="0" err="1" smtClean="0"/>
              <a:t>Process</a:t>
            </a:r>
            <a:r>
              <a:rPr lang="tr-TR" dirty="0" smtClean="0"/>
              <a:t>: 1174 </a:t>
            </a:r>
            <a:r>
              <a:rPr lang="tr-TR" dirty="0" err="1" smtClean="0"/>
              <a:t>ExecReload</a:t>
            </a:r>
            <a:r>
              <a:rPr lang="tr-TR" dirty="0" smtClean="0"/>
              <a:t>=/bin/</a:t>
            </a:r>
            <a:r>
              <a:rPr lang="tr-TR" dirty="0" err="1" smtClean="0"/>
              <a:t>kill</a:t>
            </a:r>
            <a:r>
              <a:rPr lang="tr-TR" dirty="0" smtClean="0"/>
              <a:t> -HUP $MAINPID (</a:t>
            </a:r>
            <a:r>
              <a:rPr lang="tr-TR" dirty="0" err="1" smtClean="0"/>
              <a:t>code</a:t>
            </a:r>
            <a:r>
              <a:rPr lang="tr-TR" dirty="0" smtClean="0"/>
              <a:t>=</a:t>
            </a:r>
            <a:r>
              <a:rPr lang="tr-TR" dirty="0" err="1" smtClean="0"/>
              <a:t>exited</a:t>
            </a:r>
            <a:r>
              <a:rPr lang="tr-TR" dirty="0" smtClean="0"/>
              <a:t>, </a:t>
            </a:r>
            <a:r>
              <a:rPr lang="tr-TR" dirty="0" err="1" smtClean="0"/>
              <a:t>status</a:t>
            </a:r>
            <a:r>
              <a:rPr lang="tr-TR" dirty="0" smtClean="0"/>
              <a:t>=0/SUCCES</a:t>
            </a:r>
          </a:p>
          <a:p>
            <a:pPr marL="457200" lvl="1" indent="0">
              <a:buNone/>
            </a:pPr>
            <a:r>
              <a:rPr lang="tr-TR" dirty="0" smtClean="0"/>
              <a:t>Main PID: 3165 (</a:t>
            </a:r>
            <a:r>
              <a:rPr lang="tr-TR" dirty="0" err="1" smtClean="0"/>
              <a:t>sshd</a:t>
            </a:r>
            <a:r>
              <a:rPr lang="tr-TR" dirty="0" smtClean="0"/>
              <a:t>)</a:t>
            </a:r>
            <a:endParaRPr lang="tr-TR"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173083229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How to Install an </a:t>
            </a:r>
            <a:r>
              <a:rPr lang="en-US" b="1" dirty="0" err="1"/>
              <a:t>OpenSSH</a:t>
            </a:r>
            <a:r>
              <a:rPr lang="en-US" b="1" dirty="0"/>
              <a:t> </a:t>
            </a:r>
            <a:r>
              <a:rPr lang="en-US" b="1" dirty="0" smtClean="0"/>
              <a:t>Server</a:t>
            </a:r>
            <a:r>
              <a:rPr lang="tr-TR" b="1" dirty="0" smtClean="0"/>
              <a:t> (Linux)</a:t>
            </a:r>
            <a:endParaRPr lang="tr-TR" dirty="0"/>
          </a:p>
        </p:txBody>
      </p:sp>
      <p:sp>
        <p:nvSpPr>
          <p:cNvPr id="5" name="Content Placeholder 4"/>
          <p:cNvSpPr>
            <a:spLocks noGrp="1"/>
          </p:cNvSpPr>
          <p:nvPr>
            <p:ph idx="1"/>
          </p:nvPr>
        </p:nvSpPr>
        <p:spPr>
          <a:xfrm>
            <a:off x="838200" y="1825624"/>
            <a:ext cx="10515600" cy="4627929"/>
          </a:xfrm>
        </p:spPr>
        <p:txBody>
          <a:bodyPr>
            <a:normAutofit fontScale="92500" lnSpcReduction="10000"/>
          </a:bodyPr>
          <a:lstStyle/>
          <a:p>
            <a:r>
              <a:rPr lang="en-US" dirty="0" smtClean="0"/>
              <a:t>Another way to test if the </a:t>
            </a:r>
            <a:r>
              <a:rPr lang="en-US" dirty="0" err="1" smtClean="0"/>
              <a:t>OpenSSH</a:t>
            </a:r>
            <a:r>
              <a:rPr lang="en-US" dirty="0" smtClean="0"/>
              <a:t> server is installed properly and will accept connections is to try running the </a:t>
            </a:r>
            <a:r>
              <a:rPr lang="en-US" dirty="0" err="1" smtClean="0"/>
              <a:t>ssh</a:t>
            </a:r>
            <a:r>
              <a:rPr lang="en-US" dirty="0" smtClean="0"/>
              <a:t> localhost command again in your terminal prompt. The response will look similar to this screen when you run the command for the first time:</a:t>
            </a:r>
            <a:endParaRPr lang="tr-TR" dirty="0" smtClean="0"/>
          </a:p>
          <a:p>
            <a:pPr marL="457200" lvl="1" indent="0">
              <a:buNone/>
            </a:pPr>
            <a:r>
              <a:rPr lang="en-US" dirty="0" err="1" smtClean="0"/>
              <a:t>username@host</a:t>
            </a:r>
            <a:r>
              <a:rPr lang="en-US" dirty="0" smtClean="0"/>
              <a:t>:~$ </a:t>
            </a:r>
            <a:r>
              <a:rPr lang="en-US" dirty="0" err="1" smtClean="0"/>
              <a:t>ssh</a:t>
            </a:r>
            <a:r>
              <a:rPr lang="en-US" dirty="0" smtClean="0"/>
              <a:t> localhost</a:t>
            </a:r>
          </a:p>
          <a:p>
            <a:pPr marL="457200" lvl="1" indent="0">
              <a:buNone/>
            </a:pPr>
            <a:r>
              <a:rPr lang="en-US" dirty="0" smtClean="0"/>
              <a:t>The authenticity of host 'localhost (127.0.0.1)' can't be established. ECDSA key fingerprint is SHA256:9jqmhko9Yo1EQAS1QeNy9xKceHFG5F8W6kp7EX9U3Rs. Are you sure you want to continue connecting (yes/no)? yes</a:t>
            </a:r>
          </a:p>
          <a:p>
            <a:pPr marL="457200" lvl="1" indent="0">
              <a:buNone/>
            </a:pPr>
            <a:r>
              <a:rPr lang="en-US" dirty="0" smtClean="0"/>
              <a:t>Warning: Permanently added 'localhost' (ECDSA) to the list of known hosts.</a:t>
            </a:r>
          </a:p>
          <a:p>
            <a:pPr marL="457200" lvl="1" indent="0">
              <a:buNone/>
            </a:pPr>
            <a:r>
              <a:rPr lang="en-US" dirty="0" err="1" smtClean="0"/>
              <a:t>username@host</a:t>
            </a:r>
            <a:r>
              <a:rPr lang="en-US" dirty="0" smtClean="0"/>
              <a:t>:~$</a:t>
            </a:r>
            <a:endParaRPr lang="tr-TR" dirty="0" smtClean="0"/>
          </a:p>
          <a:p>
            <a:r>
              <a:rPr lang="en-US" dirty="0" smtClean="0"/>
              <a:t>Enter yes or y to continue.</a:t>
            </a:r>
          </a:p>
          <a:p>
            <a:r>
              <a:rPr lang="en-US" dirty="0" smtClean="0"/>
              <a:t>Congratulations! You have set up your server to accept SSH connection requests from a different</a:t>
            </a:r>
            <a:r>
              <a:rPr lang="tr-TR" dirty="0" smtClean="0"/>
              <a:t> </a:t>
            </a:r>
            <a:r>
              <a:rPr lang="en-US" dirty="0" smtClean="0"/>
              <a:t>computer using an SSH client.</a:t>
            </a:r>
            <a:endParaRPr lang="tr-TR"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15138615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err="1" smtClean="0"/>
              <a:t>Introduction</a:t>
            </a:r>
            <a:r>
              <a:rPr lang="tr-TR" dirty="0" smtClean="0"/>
              <a:t> </a:t>
            </a:r>
            <a:r>
              <a:rPr lang="tr-TR" dirty="0" err="1" smtClean="0"/>
              <a:t>to</a:t>
            </a:r>
            <a:r>
              <a:rPr lang="tr-TR" dirty="0" smtClean="0"/>
              <a:t> </a:t>
            </a:r>
            <a:r>
              <a:rPr lang="tr-TR" dirty="0" err="1" smtClean="0"/>
              <a:t>the</a:t>
            </a:r>
            <a:r>
              <a:rPr lang="tr-TR" dirty="0" smtClean="0"/>
              <a:t> Internet</a:t>
            </a:r>
            <a:endParaRPr lang="tr-TR" dirty="0"/>
          </a:p>
        </p:txBody>
      </p:sp>
      <p:sp>
        <p:nvSpPr>
          <p:cNvPr id="3" name="Subtitle 2"/>
          <p:cNvSpPr>
            <a:spLocks noGrp="1"/>
          </p:cNvSpPr>
          <p:nvPr>
            <p:ph type="subTitle" idx="1"/>
          </p:nvPr>
        </p:nvSpPr>
        <p:spPr/>
        <p:txBody>
          <a:bodyPr/>
          <a:lstStyle/>
          <a:p>
            <a:r>
              <a:rPr lang="tr-TR" dirty="0" smtClean="0"/>
              <a:t>Dr. </a:t>
            </a:r>
            <a:r>
              <a:rPr lang="tr-TR" dirty="0" err="1" smtClean="0"/>
              <a:t>Ugur</a:t>
            </a:r>
            <a:r>
              <a:rPr lang="tr-TR" dirty="0" smtClean="0"/>
              <a:t> CORUH</a:t>
            </a:r>
            <a:endParaRPr lang="tr-TR" dirty="0"/>
          </a:p>
        </p:txBody>
      </p:sp>
    </p:spTree>
    <p:extLst>
      <p:ext uri="{BB962C8B-B14F-4D97-AF65-F5344CB8AC3E}">
        <p14:creationId xmlns:p14="http://schemas.microsoft.com/office/powerpoint/2010/main" val="1097195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How to Install an </a:t>
            </a:r>
            <a:r>
              <a:rPr lang="en-US" b="1" dirty="0" err="1"/>
              <a:t>OpenSSH</a:t>
            </a:r>
            <a:r>
              <a:rPr lang="en-US" b="1" dirty="0"/>
              <a:t> </a:t>
            </a:r>
            <a:r>
              <a:rPr lang="en-US" b="1" dirty="0" smtClean="0"/>
              <a:t>Server</a:t>
            </a:r>
            <a:r>
              <a:rPr lang="tr-TR" b="1" dirty="0" smtClean="0"/>
              <a:t> (Linux)</a:t>
            </a:r>
            <a:endParaRPr lang="tr-TR" dirty="0"/>
          </a:p>
        </p:txBody>
      </p:sp>
      <p:sp>
        <p:nvSpPr>
          <p:cNvPr id="5" name="Content Placeholder 4"/>
          <p:cNvSpPr>
            <a:spLocks noGrp="1"/>
          </p:cNvSpPr>
          <p:nvPr>
            <p:ph idx="1"/>
          </p:nvPr>
        </p:nvSpPr>
        <p:spPr>
          <a:xfrm>
            <a:off x="838200" y="1825624"/>
            <a:ext cx="10515600" cy="4627929"/>
          </a:xfrm>
        </p:spPr>
        <p:txBody>
          <a:bodyPr>
            <a:normAutofit lnSpcReduction="10000"/>
          </a:bodyPr>
          <a:lstStyle/>
          <a:p>
            <a:r>
              <a:rPr lang="en-US" dirty="0"/>
              <a:t>You can now edit the SSH daemon configuration file, for example, you can change the default port for SSH connections. In the terminal prompt, run this command</a:t>
            </a:r>
            <a:r>
              <a:rPr lang="en-US" dirty="0" smtClean="0"/>
              <a:t>:</a:t>
            </a:r>
            <a:endParaRPr lang="tr-TR" dirty="0" smtClean="0"/>
          </a:p>
          <a:p>
            <a:pPr lvl="1"/>
            <a:r>
              <a:rPr lang="tr-TR" dirty="0" err="1" smtClean="0"/>
              <a:t>sudo</a:t>
            </a:r>
            <a:r>
              <a:rPr lang="tr-TR" dirty="0" smtClean="0"/>
              <a:t> </a:t>
            </a:r>
            <a:r>
              <a:rPr lang="tr-TR" dirty="0" err="1" smtClean="0"/>
              <a:t>nano</a:t>
            </a:r>
            <a:r>
              <a:rPr lang="tr-TR" dirty="0" smtClean="0"/>
              <a:t> /</a:t>
            </a:r>
            <a:r>
              <a:rPr lang="tr-TR" dirty="0" err="1" smtClean="0"/>
              <a:t>etc</a:t>
            </a:r>
            <a:r>
              <a:rPr lang="tr-TR" dirty="0" smtClean="0"/>
              <a:t>/</a:t>
            </a:r>
            <a:r>
              <a:rPr lang="tr-TR" dirty="0" err="1" smtClean="0"/>
              <a:t>ssh</a:t>
            </a:r>
            <a:r>
              <a:rPr lang="tr-TR" dirty="0" smtClean="0"/>
              <a:t>/</a:t>
            </a:r>
            <a:r>
              <a:rPr lang="tr-TR" dirty="0" err="1" smtClean="0"/>
              <a:t>sshd_config</a:t>
            </a:r>
            <a:endParaRPr lang="tr-TR" dirty="0" smtClean="0"/>
          </a:p>
          <a:p>
            <a:r>
              <a:rPr lang="en-US" dirty="0"/>
              <a:t>The configuration file will open in the editor of your choice. In this case, we used Nano.</a:t>
            </a:r>
          </a:p>
          <a:p>
            <a:r>
              <a:rPr lang="en-US" dirty="0"/>
              <a:t>If you need to install Nano, run this command:</a:t>
            </a:r>
          </a:p>
          <a:p>
            <a:pPr lvl="1"/>
            <a:r>
              <a:rPr lang="tr-TR" dirty="0" err="1" smtClean="0"/>
              <a:t>sudo</a:t>
            </a:r>
            <a:r>
              <a:rPr lang="tr-TR" dirty="0" smtClean="0"/>
              <a:t> </a:t>
            </a:r>
            <a:r>
              <a:rPr lang="tr-TR" dirty="0" err="1" smtClean="0"/>
              <a:t>apt-get</a:t>
            </a:r>
            <a:r>
              <a:rPr lang="tr-TR" dirty="0" smtClean="0"/>
              <a:t> </a:t>
            </a:r>
            <a:r>
              <a:rPr lang="tr-TR" dirty="0" err="1" smtClean="0"/>
              <a:t>install</a:t>
            </a:r>
            <a:r>
              <a:rPr lang="tr-TR" dirty="0" smtClean="0"/>
              <a:t> </a:t>
            </a:r>
            <a:r>
              <a:rPr lang="tr-TR" dirty="0" err="1" smtClean="0"/>
              <a:t>nano</a:t>
            </a:r>
            <a:endParaRPr lang="tr-TR" dirty="0" smtClean="0"/>
          </a:p>
          <a:p>
            <a:r>
              <a:rPr lang="en-US" dirty="0" smtClean="0"/>
              <a:t>Please note that you need to restart SSH service every time you make any changes to the </a:t>
            </a:r>
            <a:r>
              <a:rPr lang="en-US" dirty="0" err="1" smtClean="0"/>
              <a:t>sshd_config</a:t>
            </a:r>
            <a:r>
              <a:rPr lang="en-US" dirty="0" smtClean="0"/>
              <a:t> file by running this command:</a:t>
            </a:r>
            <a:endParaRPr lang="tr-TR" dirty="0" smtClean="0"/>
          </a:p>
          <a:p>
            <a:pPr lvl="1"/>
            <a:r>
              <a:rPr lang="tr-TR" dirty="0" err="1" smtClean="0"/>
              <a:t>sudo</a:t>
            </a:r>
            <a:r>
              <a:rPr lang="tr-TR" dirty="0" smtClean="0"/>
              <a:t> service </a:t>
            </a:r>
            <a:r>
              <a:rPr lang="tr-TR" dirty="0" err="1" smtClean="0"/>
              <a:t>ssh</a:t>
            </a:r>
            <a:r>
              <a:rPr lang="tr-TR" dirty="0" smtClean="0"/>
              <a:t> </a:t>
            </a:r>
            <a:r>
              <a:rPr lang="tr-TR" dirty="0" err="1" smtClean="0"/>
              <a:t>restart</a:t>
            </a:r>
            <a:endParaRPr lang="tr-TR"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11398171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Installing SFTP/SSH Server on Windows using </a:t>
            </a:r>
            <a:r>
              <a:rPr lang="en-US" b="1" dirty="0" err="1"/>
              <a:t>OpenSSH</a:t>
            </a:r>
            <a:endParaRPr lang="en-US" b="1" dirty="0"/>
          </a:p>
        </p:txBody>
      </p:sp>
      <p:sp>
        <p:nvSpPr>
          <p:cNvPr id="5" name="Content Placeholder 4"/>
          <p:cNvSpPr>
            <a:spLocks noGrp="1"/>
          </p:cNvSpPr>
          <p:nvPr>
            <p:ph idx="1"/>
          </p:nvPr>
        </p:nvSpPr>
        <p:spPr>
          <a:xfrm>
            <a:off x="838200" y="1825624"/>
            <a:ext cx="10515600" cy="4627929"/>
          </a:xfrm>
        </p:spPr>
        <p:txBody>
          <a:bodyPr>
            <a:normAutofit fontScale="85000" lnSpcReduction="20000"/>
          </a:bodyPr>
          <a:lstStyle/>
          <a:p>
            <a:r>
              <a:rPr lang="en-US" dirty="0" smtClean="0"/>
              <a:t>Recently, Microsoft has released a port of </a:t>
            </a:r>
            <a:r>
              <a:rPr lang="en-US" dirty="0" err="1" smtClean="0"/>
              <a:t>OpenSSH</a:t>
            </a:r>
            <a:r>
              <a:rPr lang="en-US" dirty="0" smtClean="0"/>
              <a:t> for Windows. You can use the package to set up an SFTP/SSH server on Windows.</a:t>
            </a:r>
            <a:endParaRPr lang="tr-TR" dirty="0" smtClean="0"/>
          </a:p>
          <a:p>
            <a:r>
              <a:rPr lang="en-US" dirty="0" smtClean="0"/>
              <a:t>On Windows 10 version 1803 and newer</a:t>
            </a:r>
          </a:p>
          <a:p>
            <a:pPr lvl="1"/>
            <a:r>
              <a:rPr lang="en-US" dirty="0" smtClean="0"/>
              <a:t>In Settings app, go to Apps &gt; Apps &amp; features &gt; Manage optional features.</a:t>
            </a:r>
          </a:p>
          <a:p>
            <a:pPr lvl="1"/>
            <a:r>
              <a:rPr lang="en-US" dirty="0" smtClean="0"/>
              <a:t>Locate “</a:t>
            </a:r>
            <a:r>
              <a:rPr lang="en-US" dirty="0" err="1" smtClean="0"/>
              <a:t>OpenSSH</a:t>
            </a:r>
            <a:r>
              <a:rPr lang="en-US" dirty="0" smtClean="0"/>
              <a:t> server” feature, expand it, and select Install.</a:t>
            </a:r>
          </a:p>
          <a:p>
            <a:pPr lvl="1"/>
            <a:r>
              <a:rPr lang="en-US" dirty="0" smtClean="0"/>
              <a:t>Binaries are installed to %WINDIR%\System32\</a:t>
            </a:r>
            <a:r>
              <a:rPr lang="en-US" dirty="0" err="1" smtClean="0"/>
              <a:t>OpenSSH</a:t>
            </a:r>
            <a:r>
              <a:rPr lang="en-US" dirty="0" smtClean="0"/>
              <a:t>. Configuration file (</a:t>
            </a:r>
            <a:r>
              <a:rPr lang="en-US" dirty="0" err="1" smtClean="0"/>
              <a:t>sshd_config</a:t>
            </a:r>
            <a:r>
              <a:rPr lang="en-US" dirty="0" smtClean="0"/>
              <a:t>) and host keys are installed to %</a:t>
            </a:r>
            <a:r>
              <a:rPr lang="en-US" dirty="0" err="1" smtClean="0"/>
              <a:t>ProgramData</a:t>
            </a:r>
            <a:r>
              <a:rPr lang="en-US" dirty="0" smtClean="0"/>
              <a:t>%\</a:t>
            </a:r>
            <a:r>
              <a:rPr lang="en-US" dirty="0" err="1" smtClean="0"/>
              <a:t>ssh</a:t>
            </a:r>
            <a:r>
              <a:rPr lang="en-US" dirty="0" smtClean="0"/>
              <a:t> (only after the server is started for the first time).</a:t>
            </a:r>
          </a:p>
          <a:p>
            <a:pPr lvl="1"/>
            <a:r>
              <a:rPr lang="en-US" dirty="0" smtClean="0"/>
              <a:t>You may still want to use the following manual installation, if you want to install a newer version of </a:t>
            </a:r>
            <a:r>
              <a:rPr lang="en-US" dirty="0" err="1" smtClean="0"/>
              <a:t>OpenSSH</a:t>
            </a:r>
            <a:r>
              <a:rPr lang="en-US" dirty="0" smtClean="0"/>
              <a:t> than the one built into Windows 10.</a:t>
            </a:r>
          </a:p>
          <a:p>
            <a:r>
              <a:rPr lang="en-US" dirty="0" smtClean="0"/>
              <a:t>On earlier versions of Windows</a:t>
            </a:r>
          </a:p>
          <a:p>
            <a:pPr lvl="1"/>
            <a:r>
              <a:rPr lang="en-US" dirty="0" smtClean="0"/>
              <a:t>Download the latest </a:t>
            </a:r>
            <a:r>
              <a:rPr lang="en-US" dirty="0" err="1" smtClean="0"/>
              <a:t>OpenSSH</a:t>
            </a:r>
            <a:r>
              <a:rPr lang="en-US" dirty="0" smtClean="0"/>
              <a:t> for Windows binaries (package OpenSSH-Win64.zip or OpenSSH-Win32.zip)</a:t>
            </a:r>
          </a:p>
          <a:p>
            <a:pPr lvl="1"/>
            <a:r>
              <a:rPr lang="en-US" dirty="0" smtClean="0"/>
              <a:t>As the Administrator, extract the package to C:\Program Files\</a:t>
            </a:r>
            <a:r>
              <a:rPr lang="en-US" dirty="0" err="1" smtClean="0"/>
              <a:t>OpenSSH</a:t>
            </a:r>
            <a:endParaRPr lang="en-US" dirty="0" smtClean="0"/>
          </a:p>
          <a:p>
            <a:pPr lvl="1"/>
            <a:r>
              <a:rPr lang="en-US" dirty="0" smtClean="0"/>
              <a:t>As the Administrator, install </a:t>
            </a:r>
            <a:r>
              <a:rPr lang="en-US" dirty="0" err="1" smtClean="0"/>
              <a:t>sshd</a:t>
            </a:r>
            <a:r>
              <a:rPr lang="en-US" dirty="0" smtClean="0"/>
              <a:t> and </a:t>
            </a:r>
            <a:r>
              <a:rPr lang="en-US" dirty="0" err="1" smtClean="0"/>
              <a:t>ssh</a:t>
            </a:r>
            <a:r>
              <a:rPr lang="en-US" dirty="0" smtClean="0"/>
              <a:t>-agent services:</a:t>
            </a:r>
          </a:p>
          <a:p>
            <a:pPr lvl="1"/>
            <a:r>
              <a:rPr lang="en-US" dirty="0" smtClean="0"/>
              <a:t>powershell.exe -</a:t>
            </a:r>
            <a:r>
              <a:rPr lang="en-US" dirty="0" err="1" smtClean="0"/>
              <a:t>ExecutionPolicy</a:t>
            </a:r>
            <a:r>
              <a:rPr lang="en-US" dirty="0" smtClean="0"/>
              <a:t> Bypass -File install-sshd.ps1</a:t>
            </a:r>
            <a:endParaRPr lang="tr-TR"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260990035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t>Configuring SSH server</a:t>
            </a:r>
            <a:endParaRPr lang="en-US" b="1" dirty="0"/>
          </a:p>
        </p:txBody>
      </p:sp>
      <p:sp>
        <p:nvSpPr>
          <p:cNvPr id="5" name="Content Placeholder 4"/>
          <p:cNvSpPr>
            <a:spLocks noGrp="1"/>
          </p:cNvSpPr>
          <p:nvPr>
            <p:ph idx="1"/>
          </p:nvPr>
        </p:nvSpPr>
        <p:spPr>
          <a:xfrm>
            <a:off x="838200" y="1825624"/>
            <a:ext cx="10515600" cy="4627929"/>
          </a:xfrm>
        </p:spPr>
        <p:txBody>
          <a:bodyPr>
            <a:normAutofit fontScale="55000" lnSpcReduction="20000"/>
          </a:bodyPr>
          <a:lstStyle/>
          <a:p>
            <a:r>
              <a:rPr lang="en-US" dirty="0" smtClean="0"/>
              <a:t>Allow incoming connections to SSH server in Windows Firewall:</a:t>
            </a:r>
          </a:p>
          <a:p>
            <a:r>
              <a:rPr lang="en-US" dirty="0" smtClean="0"/>
              <a:t>When installed as an optional feature, the firewall rule “</a:t>
            </a:r>
            <a:r>
              <a:rPr lang="en-US" dirty="0" err="1" smtClean="0"/>
              <a:t>OpenSSH</a:t>
            </a:r>
            <a:r>
              <a:rPr lang="en-US" dirty="0" smtClean="0"/>
              <a:t> SSH Server (</a:t>
            </a:r>
            <a:r>
              <a:rPr lang="en-US" dirty="0" err="1" smtClean="0"/>
              <a:t>sshd</a:t>
            </a:r>
            <a:r>
              <a:rPr lang="en-US" dirty="0" smtClean="0"/>
              <a:t>)” should have been created automatically. If not, proceed to create and enable the rule as follows.</a:t>
            </a:r>
          </a:p>
          <a:p>
            <a:r>
              <a:rPr lang="en-US" dirty="0" smtClean="0"/>
              <a:t>Either run the following PowerShell command as the Administrator:</a:t>
            </a:r>
          </a:p>
          <a:p>
            <a:r>
              <a:rPr lang="en-US" b="1" dirty="0" smtClean="0"/>
              <a:t>New-</a:t>
            </a:r>
            <a:r>
              <a:rPr lang="en-US" b="1" dirty="0" err="1" smtClean="0"/>
              <a:t>NetFirewallRule</a:t>
            </a:r>
            <a:r>
              <a:rPr lang="en-US" b="1" dirty="0" smtClean="0"/>
              <a:t> -Name </a:t>
            </a:r>
            <a:r>
              <a:rPr lang="en-US" b="1" dirty="0" err="1" smtClean="0"/>
              <a:t>sshd</a:t>
            </a:r>
            <a:r>
              <a:rPr lang="en-US" b="1" dirty="0" smtClean="0"/>
              <a:t> -</a:t>
            </a:r>
            <a:r>
              <a:rPr lang="en-US" b="1" dirty="0" err="1" smtClean="0"/>
              <a:t>DisplayName</a:t>
            </a:r>
            <a:r>
              <a:rPr lang="en-US" b="1" dirty="0" smtClean="0"/>
              <a:t> '</a:t>
            </a:r>
            <a:r>
              <a:rPr lang="en-US" b="1" dirty="0" err="1" smtClean="0"/>
              <a:t>OpenSSH</a:t>
            </a:r>
            <a:r>
              <a:rPr lang="en-US" b="1" dirty="0" smtClean="0"/>
              <a:t> SSH Server' -Enabled True -Direction Inbound -Protocol TCP -Action Allow -</a:t>
            </a:r>
            <a:r>
              <a:rPr lang="en-US" b="1" dirty="0" err="1" smtClean="0"/>
              <a:t>LocalPort</a:t>
            </a:r>
            <a:r>
              <a:rPr lang="en-US" b="1" dirty="0" smtClean="0"/>
              <a:t> 22 -Program "C:\System32\OpenSSH\sshd.exe</a:t>
            </a:r>
            <a:r>
              <a:rPr lang="en-US" dirty="0" smtClean="0"/>
              <a:t>"</a:t>
            </a:r>
          </a:p>
          <a:p>
            <a:r>
              <a:rPr lang="en-US" dirty="0" smtClean="0"/>
              <a:t>Replace </a:t>
            </a:r>
            <a:r>
              <a:rPr lang="en-US" b="1" dirty="0" smtClean="0"/>
              <a:t>C:\System32\OpenSSH\sshd.exe </a:t>
            </a:r>
            <a:r>
              <a:rPr lang="en-US" dirty="0" smtClean="0"/>
              <a:t>with the actual path to the sshd.exe (C:\Program Files\</a:t>
            </a:r>
            <a:r>
              <a:rPr lang="en-US" dirty="0" err="1" smtClean="0"/>
              <a:t>OpenSSH</a:t>
            </a:r>
            <a:r>
              <a:rPr lang="en-US" dirty="0" smtClean="0"/>
              <a:t>\ssh.exe, had you followed the manual installation instructions above).</a:t>
            </a:r>
          </a:p>
          <a:p>
            <a:r>
              <a:rPr lang="en-US" dirty="0" smtClean="0"/>
              <a:t>or go to </a:t>
            </a:r>
            <a:r>
              <a:rPr lang="en-US" b="1" dirty="0" smtClean="0"/>
              <a:t>Control Panel &gt; System and Security &gt; Windows Firewall1 &gt; Advanced Settings &gt; Inbound Rules </a:t>
            </a:r>
            <a:r>
              <a:rPr lang="en-US" dirty="0" smtClean="0"/>
              <a:t>and add a new rule for port </a:t>
            </a:r>
            <a:r>
              <a:rPr lang="en-US" b="1" dirty="0" smtClean="0"/>
              <a:t>22</a:t>
            </a:r>
            <a:r>
              <a:rPr lang="en-US" dirty="0" smtClean="0"/>
              <a:t>.</a:t>
            </a:r>
          </a:p>
          <a:p>
            <a:r>
              <a:rPr lang="en-US" dirty="0" smtClean="0"/>
              <a:t>Start the service and/or configure automatic start:</a:t>
            </a:r>
          </a:p>
          <a:p>
            <a:r>
              <a:rPr lang="en-US" dirty="0" smtClean="0"/>
              <a:t>Go to Control </a:t>
            </a:r>
            <a:r>
              <a:rPr lang="en-US" b="1" dirty="0" smtClean="0"/>
              <a:t>Panel &gt; System and Security &gt; Administrative Tools</a:t>
            </a:r>
            <a:r>
              <a:rPr lang="en-US" dirty="0" smtClean="0"/>
              <a:t> and open </a:t>
            </a:r>
            <a:r>
              <a:rPr lang="en-US" b="1" dirty="0" smtClean="0"/>
              <a:t>Services</a:t>
            </a:r>
            <a:r>
              <a:rPr lang="en-US" dirty="0" smtClean="0"/>
              <a:t>. Locate </a:t>
            </a:r>
            <a:r>
              <a:rPr lang="en-US" b="1" dirty="0" err="1" smtClean="0"/>
              <a:t>OpenSSH</a:t>
            </a:r>
            <a:r>
              <a:rPr lang="en-US" dirty="0" smtClean="0"/>
              <a:t> SSH Server service.</a:t>
            </a:r>
          </a:p>
          <a:p>
            <a:r>
              <a:rPr lang="en-US" dirty="0" smtClean="0"/>
              <a:t>If you want the server to start automatically when your machine is started: Go to Action &gt; Properties. In the Properties dialog, change Startup type to Automatic and confirm.</a:t>
            </a:r>
          </a:p>
          <a:p>
            <a:r>
              <a:rPr lang="en-US" dirty="0" smtClean="0"/>
              <a:t>Start the </a:t>
            </a:r>
            <a:r>
              <a:rPr lang="en-US" dirty="0" err="1" smtClean="0"/>
              <a:t>OpenSSH</a:t>
            </a:r>
            <a:r>
              <a:rPr lang="en-US" dirty="0" smtClean="0"/>
              <a:t> SSH Server service by clicking the Start the service.</a:t>
            </a:r>
          </a:p>
          <a:p>
            <a:r>
              <a:rPr lang="en-US" dirty="0" smtClean="0"/>
              <a:t>These instructions are partially based on the official deployment instructions.</a:t>
            </a:r>
            <a:endParaRPr lang="tr-TR" dirty="0" smtClean="0"/>
          </a:p>
          <a:p>
            <a:r>
              <a:rPr lang="tr-TR" dirty="0" smtClean="0">
                <a:hlinkClick r:id="rId2"/>
              </a:rPr>
              <a:t>https://github.com/PowerShell/Win32-OpenSSH/wiki/Install-Win32-OpenSSH</a:t>
            </a:r>
            <a:endParaRPr lang="tr-TR" dirty="0" smtClean="0"/>
          </a:p>
          <a:p>
            <a:endParaRPr lang="tr-TR"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6684812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t>Setting up SSH public key authentication</a:t>
            </a:r>
            <a:endParaRPr lang="en-US" b="1" dirty="0"/>
          </a:p>
        </p:txBody>
      </p:sp>
      <p:sp>
        <p:nvSpPr>
          <p:cNvPr id="5" name="Content Placeholder 4"/>
          <p:cNvSpPr>
            <a:spLocks noGrp="1"/>
          </p:cNvSpPr>
          <p:nvPr>
            <p:ph idx="1"/>
          </p:nvPr>
        </p:nvSpPr>
        <p:spPr>
          <a:xfrm>
            <a:off x="838200" y="1825624"/>
            <a:ext cx="10515600" cy="4627929"/>
          </a:xfrm>
        </p:spPr>
        <p:txBody>
          <a:bodyPr>
            <a:normAutofit fontScale="77500" lnSpcReduction="20000"/>
          </a:bodyPr>
          <a:lstStyle/>
          <a:p>
            <a:r>
              <a:rPr lang="en-US" dirty="0" smtClean="0"/>
              <a:t>Follow a generic guide for Setting up SSH public key authentication in *nix </a:t>
            </a:r>
            <a:r>
              <a:rPr lang="en-US" dirty="0" err="1" smtClean="0"/>
              <a:t>OpenSSH</a:t>
            </a:r>
            <a:r>
              <a:rPr lang="en-US" dirty="0" smtClean="0"/>
              <a:t> server, with the following difference:</a:t>
            </a:r>
            <a:endParaRPr lang="tr-TR" dirty="0" smtClean="0"/>
          </a:p>
          <a:p>
            <a:r>
              <a:rPr lang="en-US" dirty="0" smtClean="0">
                <a:hlinkClick r:id="rId2"/>
              </a:rPr>
              <a:t>https://winscp.net/eng/docs/guide_public_key</a:t>
            </a:r>
            <a:endParaRPr lang="tr-TR" dirty="0" smtClean="0"/>
          </a:p>
          <a:p>
            <a:pPr marL="0" indent="0">
              <a:buNone/>
            </a:pPr>
            <a:endParaRPr lang="en-US" dirty="0" smtClean="0"/>
          </a:p>
          <a:p>
            <a:r>
              <a:rPr lang="en-US" dirty="0" smtClean="0"/>
              <a:t>Create the .</a:t>
            </a:r>
            <a:r>
              <a:rPr lang="en-US" dirty="0" err="1" smtClean="0"/>
              <a:t>ssh</a:t>
            </a:r>
            <a:r>
              <a:rPr lang="en-US" dirty="0" smtClean="0"/>
              <a:t> folder (for the </a:t>
            </a:r>
            <a:r>
              <a:rPr lang="en-US" dirty="0" err="1" smtClean="0"/>
              <a:t>authorized_keys</a:t>
            </a:r>
            <a:r>
              <a:rPr lang="en-US" dirty="0" smtClean="0"/>
              <a:t> file) in your Windows account profile folder (typically in C:\Users\username\.ssh).2</a:t>
            </a:r>
          </a:p>
          <a:p>
            <a:r>
              <a:rPr lang="en-US" dirty="0" smtClean="0"/>
              <a:t>For permissions to .</a:t>
            </a:r>
            <a:r>
              <a:rPr lang="en-US" dirty="0" err="1" smtClean="0"/>
              <a:t>ssh</a:t>
            </a:r>
            <a:r>
              <a:rPr lang="en-US" dirty="0" smtClean="0"/>
              <a:t> folder and </a:t>
            </a:r>
            <a:r>
              <a:rPr lang="en-US" dirty="0" err="1" smtClean="0"/>
              <a:t>authorized_keys</a:t>
            </a:r>
            <a:r>
              <a:rPr lang="en-US" dirty="0" smtClean="0"/>
              <a:t> file, what matters are Windows ACL permissions, not simple *nix permissions. Set the ACL so that only a respective Windows account have a write access to the folder and the file (what is the default access level, if you create the folder and the file, while logged in using the respective account).</a:t>
            </a:r>
          </a:p>
          <a:p>
            <a:r>
              <a:rPr lang="en-US" dirty="0" smtClean="0"/>
              <a:t>Though, with the default Win32-OpenSSH configuration there is an exception for accounts with Administrator privileges. For these, the server uses a different location for the authorized keys file: %ALLUSERSPROFILE%\</a:t>
            </a:r>
            <a:r>
              <a:rPr lang="en-US" dirty="0" err="1" smtClean="0"/>
              <a:t>ssh</a:t>
            </a:r>
            <a:r>
              <a:rPr lang="en-US" dirty="0" smtClean="0"/>
              <a:t>\</a:t>
            </a:r>
            <a:r>
              <a:rPr lang="en-US" dirty="0" err="1" smtClean="0"/>
              <a:t>administrators_authorized_keys</a:t>
            </a:r>
            <a:r>
              <a:rPr lang="en-US" dirty="0" smtClean="0"/>
              <a:t> (i.e. typically C:\ProgramData\ssh\administrators_authorized_keys).</a:t>
            </a:r>
            <a:endParaRPr lang="tr-TR"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48267836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err="1"/>
              <a:t>Connecting</a:t>
            </a:r>
            <a:r>
              <a:rPr lang="tr-TR" b="1" dirty="0"/>
              <a:t> </a:t>
            </a:r>
            <a:r>
              <a:rPr lang="tr-TR" b="1" dirty="0" err="1"/>
              <a:t>to</a:t>
            </a:r>
            <a:r>
              <a:rPr lang="tr-TR" b="1" dirty="0"/>
              <a:t> </a:t>
            </a:r>
            <a:r>
              <a:rPr lang="tr-TR" b="1" dirty="0" err="1"/>
              <a:t>the</a:t>
            </a:r>
            <a:r>
              <a:rPr lang="tr-TR" b="1" dirty="0"/>
              <a:t> </a:t>
            </a:r>
            <a:r>
              <a:rPr lang="tr-TR" b="1" dirty="0" smtClean="0"/>
              <a:t>server</a:t>
            </a:r>
            <a:endParaRPr lang="en-US" b="1" dirty="0"/>
          </a:p>
        </p:txBody>
      </p:sp>
      <p:sp>
        <p:nvSpPr>
          <p:cNvPr id="5" name="Content Placeholder 4"/>
          <p:cNvSpPr>
            <a:spLocks noGrp="1"/>
          </p:cNvSpPr>
          <p:nvPr>
            <p:ph idx="1"/>
          </p:nvPr>
        </p:nvSpPr>
        <p:spPr>
          <a:xfrm>
            <a:off x="838200" y="1825624"/>
            <a:ext cx="10515600" cy="4627929"/>
          </a:xfrm>
        </p:spPr>
        <p:txBody>
          <a:bodyPr>
            <a:normAutofit fontScale="85000" lnSpcReduction="20000"/>
          </a:bodyPr>
          <a:lstStyle/>
          <a:p>
            <a:r>
              <a:rPr lang="en-US" dirty="0" smtClean="0"/>
              <a:t>Finding Host Key</a:t>
            </a:r>
          </a:p>
          <a:p>
            <a:pPr lvl="1"/>
            <a:r>
              <a:rPr lang="en-US" dirty="0" smtClean="0"/>
              <a:t>Before the first connection, find out fingerprint of the server’s host key by using ssh-keygen.exe for each file.</a:t>
            </a:r>
          </a:p>
          <a:p>
            <a:pPr lvl="1"/>
            <a:r>
              <a:rPr lang="en-US" dirty="0" smtClean="0"/>
              <a:t>In Windows command-prompt, use:</a:t>
            </a:r>
          </a:p>
          <a:p>
            <a:pPr lvl="2"/>
            <a:r>
              <a:rPr lang="en-US" dirty="0" smtClean="0"/>
              <a:t>for %f in (%</a:t>
            </a:r>
            <a:r>
              <a:rPr lang="en-US" dirty="0" err="1" smtClean="0"/>
              <a:t>ProgramData</a:t>
            </a:r>
            <a:r>
              <a:rPr lang="en-US" dirty="0" smtClean="0"/>
              <a:t>%\</a:t>
            </a:r>
            <a:r>
              <a:rPr lang="en-US" dirty="0" err="1" smtClean="0"/>
              <a:t>ssh</a:t>
            </a:r>
            <a:r>
              <a:rPr lang="en-US" dirty="0" smtClean="0"/>
              <a:t>\</a:t>
            </a:r>
            <a:r>
              <a:rPr lang="en-US" dirty="0" err="1" smtClean="0"/>
              <a:t>ssh_host</a:t>
            </a:r>
            <a:r>
              <a:rPr lang="en-US" dirty="0" smtClean="0"/>
              <a:t>_*_key) do @%WINDIR%\System32\</a:t>
            </a:r>
            <a:r>
              <a:rPr lang="en-US" dirty="0" err="1" smtClean="0"/>
              <a:t>OpenSSH</a:t>
            </a:r>
            <a:r>
              <a:rPr lang="en-US" dirty="0" smtClean="0"/>
              <a:t>\ssh-keygen.exe -l -f "%f"</a:t>
            </a:r>
          </a:p>
          <a:p>
            <a:pPr lvl="1"/>
            <a:r>
              <a:rPr lang="en-US" dirty="0" smtClean="0"/>
              <a:t>Replace %WINDIR%\System32 with %</a:t>
            </a:r>
            <a:r>
              <a:rPr lang="en-US" dirty="0" err="1" smtClean="0"/>
              <a:t>ProgramFiles</a:t>
            </a:r>
            <a:r>
              <a:rPr lang="en-US" dirty="0" smtClean="0"/>
              <a:t>%, if appropriate.</a:t>
            </a:r>
          </a:p>
          <a:p>
            <a:pPr lvl="1"/>
            <a:r>
              <a:rPr lang="en-US" dirty="0" smtClean="0"/>
              <a:t>In PowerShell, use:</a:t>
            </a:r>
          </a:p>
          <a:p>
            <a:pPr lvl="2"/>
            <a:r>
              <a:rPr lang="en-US" b="1" dirty="0" smtClean="0"/>
              <a:t>Get-</a:t>
            </a:r>
            <a:r>
              <a:rPr lang="en-US" b="1" dirty="0" err="1" smtClean="0"/>
              <a:t>ChildItem</a:t>
            </a:r>
            <a:r>
              <a:rPr lang="en-US" b="1" dirty="0" smtClean="0"/>
              <a:t> $</a:t>
            </a:r>
            <a:r>
              <a:rPr lang="en-US" b="1" dirty="0" err="1" smtClean="0"/>
              <a:t>env:ProgramData</a:t>
            </a:r>
            <a:r>
              <a:rPr lang="en-US" b="1" dirty="0" smtClean="0"/>
              <a:t>\</a:t>
            </a:r>
            <a:r>
              <a:rPr lang="en-US" b="1" dirty="0" err="1" smtClean="0"/>
              <a:t>ssh</a:t>
            </a:r>
            <a:r>
              <a:rPr lang="en-US" b="1" dirty="0" smtClean="0"/>
              <a:t>\</a:t>
            </a:r>
            <a:r>
              <a:rPr lang="en-US" b="1" dirty="0" err="1" smtClean="0"/>
              <a:t>ssh_host</a:t>
            </a:r>
            <a:r>
              <a:rPr lang="en-US" b="1" dirty="0" smtClean="0"/>
              <a:t>_*_key | </a:t>
            </a:r>
            <a:r>
              <a:rPr lang="en-US" b="1" dirty="0" err="1" smtClean="0"/>
              <a:t>ForEach</a:t>
            </a:r>
            <a:r>
              <a:rPr lang="en-US" b="1" dirty="0" smtClean="0"/>
              <a:t>-Object { . $</a:t>
            </a:r>
            <a:r>
              <a:rPr lang="en-US" b="1" dirty="0" err="1" smtClean="0"/>
              <a:t>env:WINDIR</a:t>
            </a:r>
            <a:r>
              <a:rPr lang="en-US" b="1" dirty="0" smtClean="0"/>
              <a:t>\System32\</a:t>
            </a:r>
            <a:r>
              <a:rPr lang="en-US" b="1" dirty="0" err="1" smtClean="0"/>
              <a:t>OpenSSH</a:t>
            </a:r>
            <a:r>
              <a:rPr lang="en-US" b="1" dirty="0" smtClean="0"/>
              <a:t>\ssh-keygen.exe -l -f $_ }</a:t>
            </a:r>
          </a:p>
          <a:p>
            <a:pPr lvl="1"/>
            <a:r>
              <a:rPr lang="en-US" dirty="0" smtClean="0"/>
              <a:t>Replace $</a:t>
            </a:r>
            <a:r>
              <a:rPr lang="en-US" dirty="0" err="1" smtClean="0"/>
              <a:t>env:WINDIR</a:t>
            </a:r>
            <a:r>
              <a:rPr lang="en-US" dirty="0" smtClean="0"/>
              <a:t>\System32 with $</a:t>
            </a:r>
            <a:r>
              <a:rPr lang="en-US" dirty="0" err="1" smtClean="0"/>
              <a:t>env:ProgramFiles</a:t>
            </a:r>
            <a:r>
              <a:rPr lang="en-US" dirty="0" smtClean="0"/>
              <a:t>, if appropriate.</a:t>
            </a:r>
          </a:p>
          <a:p>
            <a:pPr lvl="1"/>
            <a:r>
              <a:rPr lang="en-US" dirty="0" smtClean="0"/>
              <a:t>You will get an output like this:</a:t>
            </a:r>
          </a:p>
          <a:p>
            <a:pPr lvl="2"/>
            <a:r>
              <a:rPr lang="en-US" b="1" dirty="0" smtClean="0"/>
              <a:t>C:\Windows\System32\OpenSSH&gt;for %f in (%</a:t>
            </a:r>
            <a:r>
              <a:rPr lang="en-US" b="1" dirty="0" err="1" smtClean="0"/>
              <a:t>ProgramData</a:t>
            </a:r>
            <a:r>
              <a:rPr lang="en-US" b="1" dirty="0" smtClean="0"/>
              <a:t>%\</a:t>
            </a:r>
            <a:r>
              <a:rPr lang="en-US" b="1" dirty="0" err="1" smtClean="0"/>
              <a:t>ssh</a:t>
            </a:r>
            <a:r>
              <a:rPr lang="en-US" b="1" dirty="0" smtClean="0"/>
              <a:t>\</a:t>
            </a:r>
            <a:r>
              <a:rPr lang="en-US" b="1" dirty="0" err="1" smtClean="0"/>
              <a:t>ssh_host</a:t>
            </a:r>
            <a:r>
              <a:rPr lang="en-US" b="1" dirty="0" smtClean="0"/>
              <a:t>_*_key) do @%WINDIR%\System32\</a:t>
            </a:r>
            <a:r>
              <a:rPr lang="en-US" b="1" dirty="0" err="1" smtClean="0"/>
              <a:t>OpenSSH</a:t>
            </a:r>
            <a:r>
              <a:rPr lang="en-US" b="1" dirty="0" smtClean="0"/>
              <a:t>\ssh-keygen.exe -l -f "%f"</a:t>
            </a:r>
          </a:p>
          <a:p>
            <a:pPr lvl="2"/>
            <a:r>
              <a:rPr lang="en-US" b="1" dirty="0" smtClean="0"/>
              <a:t>1024 SHA256:K1kYcE7GHAqHLNPBaGVLOYBQif04VLOQN9kDbiLW/</a:t>
            </a:r>
            <a:r>
              <a:rPr lang="en-US" b="1" dirty="0" err="1" smtClean="0"/>
              <a:t>eE</a:t>
            </a:r>
            <a:r>
              <a:rPr lang="en-US" b="1" dirty="0" smtClean="0"/>
              <a:t> </a:t>
            </a:r>
            <a:r>
              <a:rPr lang="en-US" b="1" dirty="0" err="1" smtClean="0"/>
              <a:t>martin@example</a:t>
            </a:r>
            <a:r>
              <a:rPr lang="en-US" b="1" dirty="0" smtClean="0"/>
              <a:t> (DSA)</a:t>
            </a:r>
          </a:p>
          <a:p>
            <a:pPr lvl="2"/>
            <a:r>
              <a:rPr lang="en-US" b="1" dirty="0" smtClean="0"/>
              <a:t>256 SHA256:7pFXY/Ad3itb6+fLlNwU3zc6X6o/ZmV3/mfyRnE46xg </a:t>
            </a:r>
            <a:r>
              <a:rPr lang="en-US" b="1" dirty="0" err="1" smtClean="0"/>
              <a:t>martin@example</a:t>
            </a:r>
            <a:r>
              <a:rPr lang="en-US" b="1" dirty="0" smtClean="0"/>
              <a:t> (ECDSA)</a:t>
            </a:r>
          </a:p>
          <a:p>
            <a:pPr lvl="2"/>
            <a:r>
              <a:rPr lang="en-US" b="1" dirty="0" smtClean="0"/>
              <a:t>256 SHA256:KFi18tCRGsQmxMPioKvg0flaFI9aI/</a:t>
            </a:r>
            <a:r>
              <a:rPr lang="en-US" b="1" dirty="0" err="1" smtClean="0"/>
              <a:t>ebXfIDIOgIVGU</a:t>
            </a:r>
            <a:r>
              <a:rPr lang="en-US" b="1" dirty="0" smtClean="0"/>
              <a:t> </a:t>
            </a:r>
            <a:r>
              <a:rPr lang="en-US" b="1" dirty="0" err="1" smtClean="0"/>
              <a:t>martin@example</a:t>
            </a:r>
            <a:r>
              <a:rPr lang="en-US" b="1" dirty="0" smtClean="0"/>
              <a:t> (ED25519)</a:t>
            </a:r>
          </a:p>
          <a:p>
            <a:pPr lvl="2"/>
            <a:r>
              <a:rPr lang="en-US" b="1" dirty="0" smtClean="0"/>
              <a:t>2048 SHA256:z6YYzqGiAb1FN55jOf/f4fqR1IJvpXlKxaZXRtP2mX8 </a:t>
            </a:r>
            <a:r>
              <a:rPr lang="en-US" b="1" dirty="0" err="1" smtClean="0"/>
              <a:t>martin@example</a:t>
            </a:r>
            <a:r>
              <a:rPr lang="en-US" b="1" dirty="0" smtClean="0"/>
              <a:t> (RSA)</a:t>
            </a:r>
            <a:endParaRPr lang="tr-TR" b="1"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15899962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err="1"/>
              <a:t>Connecting</a:t>
            </a:r>
            <a:r>
              <a:rPr lang="tr-TR" b="1" dirty="0"/>
              <a:t> </a:t>
            </a:r>
            <a:r>
              <a:rPr lang="tr-TR" b="1" dirty="0" err="1"/>
              <a:t>to</a:t>
            </a:r>
            <a:r>
              <a:rPr lang="tr-TR" b="1" dirty="0"/>
              <a:t> </a:t>
            </a:r>
            <a:r>
              <a:rPr lang="tr-TR" b="1" dirty="0" err="1"/>
              <a:t>the</a:t>
            </a:r>
            <a:r>
              <a:rPr lang="tr-TR" b="1" dirty="0"/>
              <a:t> </a:t>
            </a:r>
            <a:r>
              <a:rPr lang="tr-TR" b="1" dirty="0" smtClean="0"/>
              <a:t>server </a:t>
            </a:r>
            <a:r>
              <a:rPr lang="tr-TR" b="1" dirty="0" err="1" smtClean="0"/>
              <a:t>for</a:t>
            </a:r>
            <a:r>
              <a:rPr lang="tr-TR" b="1" dirty="0" smtClean="0"/>
              <a:t> SFTP</a:t>
            </a:r>
            <a:endParaRPr lang="en-US" b="1" dirty="0"/>
          </a:p>
        </p:txBody>
      </p:sp>
      <p:sp>
        <p:nvSpPr>
          <p:cNvPr id="5" name="Content Placeholder 4"/>
          <p:cNvSpPr>
            <a:spLocks noGrp="1"/>
          </p:cNvSpPr>
          <p:nvPr>
            <p:ph idx="1"/>
          </p:nvPr>
        </p:nvSpPr>
        <p:spPr>
          <a:xfrm>
            <a:off x="838200" y="1825624"/>
            <a:ext cx="10515600" cy="4627929"/>
          </a:xfrm>
        </p:spPr>
        <p:txBody>
          <a:bodyPr>
            <a:normAutofit fontScale="62500" lnSpcReduction="20000"/>
          </a:bodyPr>
          <a:lstStyle/>
          <a:p>
            <a:r>
              <a:rPr lang="en-US" dirty="0" smtClean="0"/>
              <a:t>Connecting</a:t>
            </a:r>
          </a:p>
          <a:p>
            <a:pPr lvl="1"/>
            <a:r>
              <a:rPr lang="en-US" dirty="0" smtClean="0"/>
              <a:t>Start </a:t>
            </a:r>
            <a:r>
              <a:rPr lang="en-US" dirty="0" err="1" smtClean="0"/>
              <a:t>WinSCP</a:t>
            </a:r>
            <a:r>
              <a:rPr lang="en-US" dirty="0" smtClean="0"/>
              <a:t>. Login dialog will appear. On the dialog:</a:t>
            </a:r>
          </a:p>
          <a:p>
            <a:pPr lvl="1"/>
            <a:r>
              <a:rPr lang="en-US" dirty="0" smtClean="0"/>
              <a:t>Make sure New site node is selected.</a:t>
            </a:r>
          </a:p>
          <a:p>
            <a:pPr lvl="1"/>
            <a:r>
              <a:rPr lang="en-US" dirty="0" smtClean="0"/>
              <a:t>On New site node, make sure the SFTP protocol is selected.</a:t>
            </a:r>
          </a:p>
          <a:p>
            <a:pPr lvl="1"/>
            <a:r>
              <a:rPr lang="en-US" dirty="0" smtClean="0"/>
              <a:t>Enter your machine/server IP address (or a hostname) into the Host name box.</a:t>
            </a:r>
          </a:p>
          <a:p>
            <a:pPr lvl="1"/>
            <a:r>
              <a:rPr lang="en-US" dirty="0" smtClean="0"/>
              <a:t>Enter your Windows account name to the User name box. It might have to be entered in the format </a:t>
            </a:r>
            <a:r>
              <a:rPr lang="en-US" dirty="0" err="1" smtClean="0"/>
              <a:t>user@domain</a:t>
            </a:r>
            <a:r>
              <a:rPr lang="en-US" dirty="0" smtClean="0"/>
              <a:t>, if running on a domain.</a:t>
            </a:r>
          </a:p>
          <a:p>
            <a:pPr lvl="1"/>
            <a:r>
              <a:rPr lang="en-US" dirty="0" smtClean="0"/>
              <a:t>For a public key authentication:</a:t>
            </a:r>
          </a:p>
          <a:p>
            <a:pPr lvl="1"/>
            <a:r>
              <a:rPr lang="en-US" dirty="0" smtClean="0"/>
              <a:t>Press the Advanced button to open Advanced site settings dialog and go to SSH &gt; Authentication page.</a:t>
            </a:r>
          </a:p>
          <a:p>
            <a:pPr lvl="1"/>
            <a:r>
              <a:rPr lang="en-US" dirty="0" smtClean="0"/>
              <a:t>In Private key file box select your private key file.</a:t>
            </a:r>
          </a:p>
          <a:p>
            <a:pPr lvl="1"/>
            <a:r>
              <a:rPr lang="en-US" dirty="0" smtClean="0"/>
              <a:t>Submit Advanced site settings dialog with the OK button.</a:t>
            </a:r>
          </a:p>
          <a:p>
            <a:pPr lvl="1"/>
            <a:r>
              <a:rPr lang="en-US" dirty="0" smtClean="0"/>
              <a:t>For a password authentication:</a:t>
            </a:r>
          </a:p>
          <a:p>
            <a:pPr lvl="1"/>
            <a:r>
              <a:rPr lang="en-US" dirty="0" smtClean="0"/>
              <a:t>Enter your Windows account password to the Password box.</a:t>
            </a:r>
          </a:p>
          <a:p>
            <a:pPr lvl="1"/>
            <a:r>
              <a:rPr lang="en-US" dirty="0" smtClean="0"/>
              <a:t>If you Windows account does not have a password, you cannot authenticate with the password authentication (i.e. with an empty password), you need to use the public key authentication.</a:t>
            </a:r>
          </a:p>
          <a:p>
            <a:pPr lvl="1"/>
            <a:r>
              <a:rPr lang="en-US" dirty="0" smtClean="0"/>
              <a:t>Save your site settings using the Save button.</a:t>
            </a:r>
          </a:p>
          <a:p>
            <a:pPr lvl="1"/>
            <a:r>
              <a:rPr lang="en-US" dirty="0" smtClean="0"/>
              <a:t>Login using Login button.</a:t>
            </a:r>
          </a:p>
          <a:p>
            <a:pPr lvl="1"/>
            <a:r>
              <a:rPr lang="en-US" dirty="0" smtClean="0"/>
              <a:t>Verify the host key by comparing fingerprint with those collected before (see above).</a:t>
            </a:r>
          </a:p>
          <a:p>
            <a:pPr lvl="1"/>
            <a:r>
              <a:rPr lang="en-US" dirty="0" smtClean="0"/>
              <a:t>If you cannot authenticate to the server, and you are using Windows 10 Developer mode, make sure that your </a:t>
            </a:r>
            <a:r>
              <a:rPr lang="en-US" dirty="0" err="1" smtClean="0"/>
              <a:t>OpenSSH</a:t>
            </a:r>
            <a:r>
              <a:rPr lang="en-US" dirty="0" smtClean="0"/>
              <a:t> server does not conflict with an internal SSH server used by the Developer mode. You may need to turn off the SSH Server Broker and SSH Server Proxy Windows services. Or run your </a:t>
            </a:r>
            <a:r>
              <a:rPr lang="en-US" dirty="0" err="1" smtClean="0"/>
              <a:t>OpenSSH</a:t>
            </a:r>
            <a:r>
              <a:rPr lang="en-US" dirty="0" smtClean="0"/>
              <a:t> server on a different port than 22.</a:t>
            </a:r>
            <a:endParaRPr lang="tr-TR" b="1"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383220683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How to Connect via SSH</a:t>
            </a:r>
          </a:p>
        </p:txBody>
      </p:sp>
      <p:sp>
        <p:nvSpPr>
          <p:cNvPr id="5" name="Content Placeholder 4"/>
          <p:cNvSpPr>
            <a:spLocks noGrp="1"/>
          </p:cNvSpPr>
          <p:nvPr>
            <p:ph idx="1"/>
          </p:nvPr>
        </p:nvSpPr>
        <p:spPr>
          <a:xfrm>
            <a:off x="838200" y="1825624"/>
            <a:ext cx="10515600" cy="4627929"/>
          </a:xfrm>
        </p:spPr>
        <p:txBody>
          <a:bodyPr>
            <a:normAutofit fontScale="92500" lnSpcReduction="20000"/>
          </a:bodyPr>
          <a:lstStyle/>
          <a:p>
            <a:r>
              <a:rPr lang="en-US" dirty="0" smtClean="0"/>
              <a:t>Now that you have the </a:t>
            </a:r>
            <a:r>
              <a:rPr lang="en-US" dirty="0" err="1" smtClean="0"/>
              <a:t>OpenSSH</a:t>
            </a:r>
            <a:r>
              <a:rPr lang="en-US" dirty="0" smtClean="0"/>
              <a:t> client and server installed on every machine you need, you can establish a secure remote connection with your servers. To do so:</a:t>
            </a:r>
          </a:p>
          <a:p>
            <a:pPr lvl="1"/>
            <a:r>
              <a:rPr lang="en-US" dirty="0" smtClean="0"/>
              <a:t>Open the SSH terminal on your machine and run the following command:</a:t>
            </a:r>
          </a:p>
          <a:p>
            <a:pPr lvl="2"/>
            <a:r>
              <a:rPr lang="en-US" dirty="0" err="1" smtClean="0"/>
              <a:t>ssh</a:t>
            </a:r>
            <a:r>
              <a:rPr lang="en-US" dirty="0" smtClean="0"/>
              <a:t> </a:t>
            </a:r>
            <a:r>
              <a:rPr lang="en-US" dirty="0" err="1" smtClean="0"/>
              <a:t>your_username@host_ip_address</a:t>
            </a:r>
            <a:endParaRPr lang="en-US" dirty="0" smtClean="0"/>
          </a:p>
          <a:p>
            <a:pPr lvl="1"/>
            <a:r>
              <a:rPr lang="en-US" dirty="0" smtClean="0"/>
              <a:t>If the username on your local machine matches the one on the server you are trying to connect to, you can just type:</a:t>
            </a:r>
          </a:p>
          <a:p>
            <a:pPr lvl="2"/>
            <a:r>
              <a:rPr lang="en-US" dirty="0" err="1" smtClean="0"/>
              <a:t>ssh</a:t>
            </a:r>
            <a:r>
              <a:rPr lang="en-US" dirty="0" smtClean="0"/>
              <a:t> </a:t>
            </a:r>
            <a:r>
              <a:rPr lang="en-US" dirty="0" err="1" smtClean="0"/>
              <a:t>host_ip_address</a:t>
            </a:r>
            <a:endParaRPr lang="en-US" dirty="0" smtClean="0"/>
          </a:p>
          <a:p>
            <a:pPr lvl="1"/>
            <a:r>
              <a:rPr lang="en-US" dirty="0" smtClean="0"/>
              <a:t>And hit Enter.</a:t>
            </a:r>
          </a:p>
          <a:p>
            <a:pPr lvl="1"/>
            <a:r>
              <a:rPr lang="en-US" dirty="0" smtClean="0"/>
              <a:t>Type in your password and hit Enter. Note that you will not get any feedback on the screen while typing. If you are pasting your password, make sure it is stored safely and not in a text file.</a:t>
            </a:r>
          </a:p>
          <a:p>
            <a:pPr lvl="1"/>
            <a:r>
              <a:rPr lang="en-US" dirty="0" smtClean="0"/>
              <a:t>When you are connecting to a server for the very first time, it will ask you if you want to continue connecting. Just type yes and hit Enter. This message appears only this time since the remote server is not identified on your local machine.</a:t>
            </a:r>
          </a:p>
          <a:p>
            <a:pPr lvl="1"/>
            <a:r>
              <a:rPr lang="en-US" dirty="0" smtClean="0"/>
              <a:t>An ECDSA key fingerprint is now added and you are connected to the remote server.</a:t>
            </a:r>
            <a:endParaRPr lang="tr-TR" b="1"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54686600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How to Connect via SSH</a:t>
            </a:r>
          </a:p>
        </p:txBody>
      </p:sp>
      <p:sp>
        <p:nvSpPr>
          <p:cNvPr id="5" name="Content Placeholder 4"/>
          <p:cNvSpPr>
            <a:spLocks noGrp="1"/>
          </p:cNvSpPr>
          <p:nvPr>
            <p:ph idx="1"/>
          </p:nvPr>
        </p:nvSpPr>
        <p:spPr>
          <a:xfrm>
            <a:off x="838200" y="1825624"/>
            <a:ext cx="10515600" cy="4627929"/>
          </a:xfrm>
        </p:spPr>
        <p:txBody>
          <a:bodyPr>
            <a:normAutofit fontScale="85000" lnSpcReduction="20000"/>
          </a:bodyPr>
          <a:lstStyle/>
          <a:p>
            <a:r>
              <a:rPr lang="en-US" dirty="0" smtClean="0"/>
              <a:t>If the computer you are trying to remotely connect to is on the same network, then it is best to use the private IP address instead of the public IP address. Otherwise, you will have to use the public IP address only.</a:t>
            </a:r>
            <a:endParaRPr lang="tr-TR" dirty="0" smtClean="0"/>
          </a:p>
          <a:p>
            <a:r>
              <a:rPr lang="en-US" dirty="0" smtClean="0"/>
              <a:t>Additionally, make sure that you know the correct TCP port </a:t>
            </a:r>
            <a:r>
              <a:rPr lang="en-US" dirty="0" err="1" smtClean="0"/>
              <a:t>OpenSSH</a:t>
            </a:r>
            <a:r>
              <a:rPr lang="en-US" dirty="0" smtClean="0"/>
              <a:t> is listening to for connection requests and that the port forwarding settings are correct. </a:t>
            </a:r>
            <a:endParaRPr lang="tr-TR" dirty="0" smtClean="0"/>
          </a:p>
          <a:p>
            <a:r>
              <a:rPr lang="en-US" dirty="0" smtClean="0"/>
              <a:t>The default port is 22 if nobody changed configuration in the </a:t>
            </a:r>
            <a:r>
              <a:rPr lang="en-US" dirty="0" err="1" smtClean="0"/>
              <a:t>sshd_config</a:t>
            </a:r>
            <a:r>
              <a:rPr lang="en-US" dirty="0" smtClean="0"/>
              <a:t> file. </a:t>
            </a:r>
            <a:endParaRPr lang="tr-TR" dirty="0" smtClean="0"/>
          </a:p>
          <a:p>
            <a:r>
              <a:rPr lang="en-US" dirty="0" smtClean="0"/>
              <a:t>You may also just append the port number after the host IP address.</a:t>
            </a:r>
          </a:p>
          <a:p>
            <a:pPr lvl="1"/>
            <a:r>
              <a:rPr lang="en-US" dirty="0" smtClean="0"/>
              <a:t>Here is the example of a connection request using the </a:t>
            </a:r>
            <a:r>
              <a:rPr lang="en-US" dirty="0" err="1" smtClean="0"/>
              <a:t>OpenSSH</a:t>
            </a:r>
            <a:r>
              <a:rPr lang="en-US" dirty="0" smtClean="0"/>
              <a:t> client. We will specify the port number as well:</a:t>
            </a:r>
          </a:p>
          <a:p>
            <a:pPr lvl="2"/>
            <a:r>
              <a:rPr lang="en-US" dirty="0" err="1" smtClean="0"/>
              <a:t>username@machine</a:t>
            </a:r>
            <a:r>
              <a:rPr lang="en-US" dirty="0" smtClean="0"/>
              <a:t>:~$ </a:t>
            </a:r>
            <a:r>
              <a:rPr lang="en-US" dirty="0" err="1" smtClean="0"/>
              <a:t>ssh</a:t>
            </a:r>
            <a:r>
              <a:rPr lang="en-US" dirty="0" smtClean="0"/>
              <a:t> phoenixnap@185.52.53.222 –p7654 phoenixnap@185.52.53.222’s password:</a:t>
            </a:r>
          </a:p>
          <a:p>
            <a:pPr lvl="2"/>
            <a:r>
              <a:rPr lang="en-US" dirty="0" smtClean="0"/>
              <a:t>The authenticity of host '185.52.53.222 (185.52.53.222)' can't be established. ECDSA key fingerprint is SHA256:9lyrpzo5Yo1EQAS2QeHy9xKceHFH8F8W6kp7EX2O3Ps. Are you sure you want to continue connecting (yes/no)? yes</a:t>
            </a:r>
          </a:p>
          <a:p>
            <a:pPr lvl="2"/>
            <a:r>
              <a:rPr lang="en-US" dirty="0" smtClean="0"/>
              <a:t>Warning: Permanently added ' 185.52.53.222' (ECDSA) to the list of known hosts. </a:t>
            </a:r>
          </a:p>
          <a:p>
            <a:pPr lvl="2"/>
            <a:r>
              <a:rPr lang="en-US" dirty="0" err="1" smtClean="0"/>
              <a:t>username@host</a:t>
            </a:r>
            <a:r>
              <a:rPr lang="en-US" dirty="0" smtClean="0"/>
              <a:t>:~$</a:t>
            </a:r>
            <a:endParaRPr lang="tr-TR" b="1"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371856258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How to Connect via SSH</a:t>
            </a:r>
          </a:p>
        </p:txBody>
      </p:sp>
      <p:sp>
        <p:nvSpPr>
          <p:cNvPr id="5" name="Content Placeholder 4"/>
          <p:cNvSpPr>
            <a:spLocks noGrp="1"/>
          </p:cNvSpPr>
          <p:nvPr>
            <p:ph idx="1"/>
          </p:nvPr>
        </p:nvSpPr>
        <p:spPr>
          <a:xfrm>
            <a:off x="838200" y="1825624"/>
            <a:ext cx="10515600" cy="4627929"/>
          </a:xfrm>
        </p:spPr>
        <p:txBody>
          <a:bodyPr>
            <a:normAutofit/>
          </a:bodyPr>
          <a:lstStyle/>
          <a:p>
            <a:r>
              <a:rPr lang="en-US" dirty="0" smtClean="0"/>
              <a:t>You are now able to manage and control a remote machine using your terminal. If you have trouble connecting to a remote server, make sure that:</a:t>
            </a:r>
          </a:p>
          <a:p>
            <a:pPr lvl="1"/>
            <a:r>
              <a:rPr lang="en-US" dirty="0" smtClean="0"/>
              <a:t>The IP address of the remote machine is correct.</a:t>
            </a:r>
          </a:p>
          <a:p>
            <a:pPr lvl="1"/>
            <a:r>
              <a:rPr lang="en-US" dirty="0" smtClean="0"/>
              <a:t>The port SSH daemon is listening to is not blocked by a firewall or forwarded incorrectly.</a:t>
            </a:r>
          </a:p>
          <a:p>
            <a:pPr lvl="1"/>
            <a:r>
              <a:rPr lang="en-US" dirty="0" smtClean="0"/>
              <a:t>Your username and password are correct.</a:t>
            </a:r>
          </a:p>
          <a:p>
            <a:pPr lvl="1"/>
            <a:r>
              <a:rPr lang="en-US" dirty="0" smtClean="0"/>
              <a:t>The SSH software is installed properly.</a:t>
            </a:r>
            <a:endParaRPr lang="tr-TR" b="1"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344140976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a:t>SSH </a:t>
            </a:r>
            <a:r>
              <a:rPr lang="tr-TR" b="1" dirty="0" err="1"/>
              <a:t>Further</a:t>
            </a:r>
            <a:r>
              <a:rPr lang="tr-TR" b="1" dirty="0"/>
              <a:t> </a:t>
            </a:r>
            <a:r>
              <a:rPr lang="tr-TR" b="1" dirty="0" err="1"/>
              <a:t>Steps</a:t>
            </a:r>
            <a:endParaRPr lang="en-US" b="1" dirty="0"/>
          </a:p>
        </p:txBody>
      </p:sp>
      <p:sp>
        <p:nvSpPr>
          <p:cNvPr id="5" name="Content Placeholder 4"/>
          <p:cNvSpPr>
            <a:spLocks noGrp="1"/>
          </p:cNvSpPr>
          <p:nvPr>
            <p:ph idx="1"/>
          </p:nvPr>
        </p:nvSpPr>
        <p:spPr>
          <a:xfrm>
            <a:off x="838200" y="1825624"/>
            <a:ext cx="10515600" cy="4627929"/>
          </a:xfrm>
        </p:spPr>
        <p:txBody>
          <a:bodyPr>
            <a:normAutofit/>
          </a:bodyPr>
          <a:lstStyle/>
          <a:p>
            <a:r>
              <a:rPr lang="en-US" dirty="0"/>
              <a:t>Now that you are able to establish a connection to your server using SSH, we highly recommend a few further </a:t>
            </a:r>
            <a:r>
              <a:rPr lang="en-US" dirty="0">
                <a:hlinkClick r:id="rId2"/>
              </a:rPr>
              <a:t>steps to improve SSH security</a:t>
            </a:r>
            <a:r>
              <a:rPr lang="en-US" dirty="0"/>
              <a:t>. When you leave the setup with the default values, it is more likely to be hacked and your server can easily become a target of scripted attacks.</a:t>
            </a:r>
            <a:endParaRPr lang="tr-TR" b="1"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
        <p:nvSpPr>
          <p:cNvPr id="2" name="Rectangle 1"/>
          <p:cNvSpPr/>
          <p:nvPr/>
        </p:nvSpPr>
        <p:spPr>
          <a:xfrm>
            <a:off x="1149391" y="4019823"/>
            <a:ext cx="4512326" cy="369332"/>
          </a:xfrm>
          <a:prstGeom prst="rect">
            <a:avLst/>
          </a:prstGeom>
        </p:spPr>
        <p:txBody>
          <a:bodyPr wrap="none">
            <a:spAutoFit/>
          </a:bodyPr>
          <a:lstStyle/>
          <a:p>
            <a:r>
              <a:rPr lang="tr-TR" dirty="0" smtClean="0"/>
              <a:t>https://phoenixnap.com/kb/linux-ssh-security</a:t>
            </a:r>
            <a:endParaRPr lang="tr-TR" dirty="0"/>
          </a:p>
        </p:txBody>
      </p:sp>
    </p:spTree>
    <p:extLst>
      <p:ext uri="{BB962C8B-B14F-4D97-AF65-F5344CB8AC3E}">
        <p14:creationId xmlns:p14="http://schemas.microsoft.com/office/powerpoint/2010/main" val="2499841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What</a:t>
            </a:r>
            <a:r>
              <a:rPr lang="tr-TR" dirty="0" smtClean="0"/>
              <a:t> is IP </a:t>
            </a:r>
            <a:r>
              <a:rPr lang="tr-TR" dirty="0" err="1" smtClean="0"/>
              <a:t>Adress</a:t>
            </a:r>
            <a:r>
              <a:rPr lang="tr-TR" dirty="0" smtClean="0"/>
              <a:t>?</a:t>
            </a:r>
            <a:endParaRPr lang="tr-TR" dirty="0"/>
          </a:p>
        </p:txBody>
      </p:sp>
      <p:pic>
        <p:nvPicPr>
          <p:cNvPr id="5" name="Picture 2" descr="How do I change my IP ad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8" y="1708256"/>
            <a:ext cx="28575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985433" y="1554018"/>
            <a:ext cx="4696480" cy="2553056"/>
          </a:xfrm>
          <a:prstGeom prst="rect">
            <a:avLst/>
          </a:prstGeom>
        </p:spPr>
      </p:pic>
      <p:pic>
        <p:nvPicPr>
          <p:cNvPr id="7" name="Picture 6"/>
          <p:cNvPicPr>
            <a:picLocks noChangeAspect="1"/>
          </p:cNvPicPr>
          <p:nvPr/>
        </p:nvPicPr>
        <p:blipFill>
          <a:blip r:embed="rId4"/>
          <a:stretch>
            <a:fillRect/>
          </a:stretch>
        </p:blipFill>
        <p:spPr>
          <a:xfrm>
            <a:off x="2356792" y="4480367"/>
            <a:ext cx="7182852" cy="1924319"/>
          </a:xfrm>
          <a:prstGeom prst="rect">
            <a:avLst/>
          </a:prstGeom>
        </p:spPr>
      </p:pic>
    </p:spTree>
    <p:extLst>
      <p:ext uri="{BB962C8B-B14F-4D97-AF65-F5344CB8AC3E}">
        <p14:creationId xmlns:p14="http://schemas.microsoft.com/office/powerpoint/2010/main" val="22035223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a:t>SSH </a:t>
            </a:r>
            <a:r>
              <a:rPr lang="tr-TR" b="1" dirty="0" err="1"/>
              <a:t>Further</a:t>
            </a:r>
            <a:r>
              <a:rPr lang="tr-TR" b="1" dirty="0"/>
              <a:t> </a:t>
            </a:r>
            <a:r>
              <a:rPr lang="tr-TR" b="1" dirty="0" err="1"/>
              <a:t>Steps</a:t>
            </a:r>
            <a:endParaRPr lang="en-US" b="1" dirty="0"/>
          </a:p>
        </p:txBody>
      </p:sp>
      <p:sp>
        <p:nvSpPr>
          <p:cNvPr id="5" name="Content Placeholder 4"/>
          <p:cNvSpPr>
            <a:spLocks noGrp="1"/>
          </p:cNvSpPr>
          <p:nvPr>
            <p:ph idx="1"/>
          </p:nvPr>
        </p:nvSpPr>
        <p:spPr>
          <a:xfrm>
            <a:off x="838200" y="1825624"/>
            <a:ext cx="10515600" cy="4627929"/>
          </a:xfrm>
        </p:spPr>
        <p:txBody>
          <a:bodyPr>
            <a:normAutofit lnSpcReduction="10000"/>
          </a:bodyPr>
          <a:lstStyle/>
          <a:p>
            <a:r>
              <a:rPr lang="en-US" dirty="0"/>
              <a:t>Some of the suggestions for hardening SSH by editing the </a:t>
            </a:r>
            <a:r>
              <a:rPr lang="en-US" dirty="0" err="1"/>
              <a:t>sshd</a:t>
            </a:r>
            <a:r>
              <a:rPr lang="en-US" dirty="0"/>
              <a:t> configuration file include:</a:t>
            </a:r>
          </a:p>
          <a:p>
            <a:pPr lvl="1"/>
            <a:r>
              <a:rPr lang="en-US" dirty="0"/>
              <a:t>Change the default TCP port where SSH daemon is listening. Change it from 22 to something much higher, for example 24596. Make sure you do not use a port number that is easy to guess, such as 222, 2222 or 22222.</a:t>
            </a:r>
          </a:p>
          <a:p>
            <a:pPr lvl="1"/>
            <a:r>
              <a:rPr lang="en-US" dirty="0"/>
              <a:t>Use SSH key pairs for authentication for </a:t>
            </a:r>
            <a:r>
              <a:rPr lang="en-US" dirty="0" err="1">
                <a:hlinkClick r:id="rId2"/>
              </a:rPr>
              <a:t>passwordless</a:t>
            </a:r>
            <a:r>
              <a:rPr lang="en-US" dirty="0">
                <a:hlinkClick r:id="rId2"/>
              </a:rPr>
              <a:t> SSH login</a:t>
            </a:r>
            <a:r>
              <a:rPr lang="en-US" dirty="0"/>
              <a:t>. They are both safer and also allow logging in without the need to use your password (which is faster and more convenient).</a:t>
            </a:r>
          </a:p>
          <a:p>
            <a:pPr lvl="1"/>
            <a:r>
              <a:rPr lang="en-US" dirty="0"/>
              <a:t>Disable password-based logins on your server. If your password gets cracked, this will eliminate the possibility of using it to log into your servers. Before you disable the option to log in using passwords, it is important to make sure that authentication using key pairs is working properly.</a:t>
            </a:r>
          </a:p>
          <a:p>
            <a:pPr lvl="1"/>
            <a:r>
              <a:rPr lang="en-US" dirty="0"/>
              <a:t>Disable root access to your server and use a regular account with the </a:t>
            </a:r>
            <a:r>
              <a:rPr lang="en-US" dirty="0" err="1">
                <a:hlinkClick r:id="rId3"/>
              </a:rPr>
              <a:t>su</a:t>
            </a:r>
            <a:r>
              <a:rPr lang="en-US" dirty="0">
                <a:hlinkClick r:id="rId3"/>
              </a:rPr>
              <a:t> - command to switch to a root user</a:t>
            </a:r>
            <a:r>
              <a:rPr lang="en-US" dirty="0"/>
              <a:t>.</a:t>
            </a:r>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18151935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a:t>SSH </a:t>
            </a:r>
            <a:r>
              <a:rPr lang="tr-TR" b="1" dirty="0" err="1"/>
              <a:t>Further</a:t>
            </a:r>
            <a:r>
              <a:rPr lang="tr-TR" b="1" dirty="0"/>
              <a:t> </a:t>
            </a:r>
            <a:r>
              <a:rPr lang="tr-TR" b="1" dirty="0" err="1"/>
              <a:t>Steps</a:t>
            </a:r>
            <a:endParaRPr lang="en-US" b="1" dirty="0"/>
          </a:p>
        </p:txBody>
      </p:sp>
      <p:sp>
        <p:nvSpPr>
          <p:cNvPr id="5" name="Content Placeholder 4"/>
          <p:cNvSpPr>
            <a:spLocks noGrp="1"/>
          </p:cNvSpPr>
          <p:nvPr>
            <p:ph idx="1"/>
          </p:nvPr>
        </p:nvSpPr>
        <p:spPr>
          <a:xfrm>
            <a:off x="838200" y="1825624"/>
            <a:ext cx="10515600" cy="4627929"/>
          </a:xfrm>
        </p:spPr>
        <p:txBody>
          <a:bodyPr>
            <a:normAutofit fontScale="85000" lnSpcReduction="20000"/>
          </a:bodyPr>
          <a:lstStyle/>
          <a:p>
            <a:r>
              <a:rPr lang="en-US" dirty="0" smtClean="0"/>
              <a:t>You can also use TCP wrappers to restrict access to certain IP addresses or hostnames. Configure which host can connect using TCP wrappers by editing the /</a:t>
            </a:r>
            <a:r>
              <a:rPr lang="en-US" dirty="0" err="1" smtClean="0"/>
              <a:t>etc</a:t>
            </a:r>
            <a:r>
              <a:rPr lang="en-US" dirty="0" smtClean="0"/>
              <a:t>/</a:t>
            </a:r>
            <a:r>
              <a:rPr lang="en-US" dirty="0" err="1" smtClean="0"/>
              <a:t>hosts.allow</a:t>
            </a:r>
            <a:r>
              <a:rPr lang="en-US" dirty="0" smtClean="0"/>
              <a:t> and </a:t>
            </a:r>
            <a:r>
              <a:rPr lang="en-US" dirty="0" err="1" smtClean="0"/>
              <a:t>etc</a:t>
            </a:r>
            <a:r>
              <a:rPr lang="en-US" dirty="0" smtClean="0"/>
              <a:t>/</a:t>
            </a:r>
            <a:r>
              <a:rPr lang="en-US" dirty="0" err="1" smtClean="0"/>
              <a:t>hosts.deny</a:t>
            </a:r>
            <a:r>
              <a:rPr lang="en-US" dirty="0" smtClean="0"/>
              <a:t> files.</a:t>
            </a:r>
          </a:p>
          <a:p>
            <a:r>
              <a:rPr lang="en-US" dirty="0" smtClean="0"/>
              <a:t>Note that allowed hosts supersede the denied hosts. For example, to allow SSH access to a single host you will first deny all hosts by adding these two lines in the </a:t>
            </a:r>
            <a:r>
              <a:rPr lang="en-US" dirty="0" err="1" smtClean="0"/>
              <a:t>etc</a:t>
            </a:r>
            <a:r>
              <a:rPr lang="en-US" dirty="0" smtClean="0"/>
              <a:t>/</a:t>
            </a:r>
            <a:r>
              <a:rPr lang="en-US" dirty="0" err="1" smtClean="0"/>
              <a:t>hosts.deny</a:t>
            </a:r>
            <a:r>
              <a:rPr lang="en-US" dirty="0" smtClean="0"/>
              <a:t>:</a:t>
            </a:r>
          </a:p>
          <a:p>
            <a:pPr lvl="1"/>
            <a:r>
              <a:rPr lang="en-US" dirty="0" err="1" smtClean="0"/>
              <a:t>sshd</a:t>
            </a:r>
            <a:r>
              <a:rPr lang="en-US" dirty="0" smtClean="0"/>
              <a:t> : ALL</a:t>
            </a:r>
          </a:p>
          <a:p>
            <a:pPr lvl="1"/>
            <a:r>
              <a:rPr lang="en-US" dirty="0" smtClean="0"/>
              <a:t>ALL : ALL</a:t>
            </a:r>
          </a:p>
          <a:p>
            <a:r>
              <a:rPr lang="en-US" dirty="0" smtClean="0"/>
              <a:t>Then, in the </a:t>
            </a:r>
            <a:r>
              <a:rPr lang="en-US" dirty="0" err="1" smtClean="0"/>
              <a:t>etc</a:t>
            </a:r>
            <a:r>
              <a:rPr lang="en-US" dirty="0" smtClean="0"/>
              <a:t>/</a:t>
            </a:r>
            <a:r>
              <a:rPr lang="en-US" dirty="0" err="1" smtClean="0"/>
              <a:t>hosts.allow</a:t>
            </a:r>
            <a:r>
              <a:rPr lang="en-US" dirty="0" smtClean="0"/>
              <a:t> add a line with the allowed hosts for the SSH service. That can be a single IP address, an IP range, or a hostname: </a:t>
            </a:r>
            <a:r>
              <a:rPr lang="en-US" dirty="0" err="1" smtClean="0"/>
              <a:t>sshd</a:t>
            </a:r>
            <a:r>
              <a:rPr lang="en-US" dirty="0" smtClean="0"/>
              <a:t> : 10.10.0.5, LOCAL.</a:t>
            </a:r>
          </a:p>
          <a:p>
            <a:r>
              <a:rPr lang="en-US" dirty="0" smtClean="0"/>
              <a:t>Make sure to keep your log in information secure at all times and to apply security at multiple layers. Use different methods to limit SSH access to your servers, or use services that will block anyone who tries to use brute force to gain access to your servers. Fail2ban is one example of such service.</a:t>
            </a:r>
            <a:endParaRPr lang="en-US"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408001907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a:t>VNC </a:t>
            </a:r>
            <a:r>
              <a:rPr lang="tr-TR" b="1" dirty="0" err="1"/>
              <a:t>Over</a:t>
            </a:r>
            <a:r>
              <a:rPr lang="tr-TR" b="1" dirty="0"/>
              <a:t> SSH</a:t>
            </a:r>
            <a:endParaRPr lang="en-US" b="1" dirty="0"/>
          </a:p>
        </p:txBody>
      </p:sp>
      <p:sp>
        <p:nvSpPr>
          <p:cNvPr id="5" name="Content Placeholder 4"/>
          <p:cNvSpPr>
            <a:spLocks noGrp="1"/>
          </p:cNvSpPr>
          <p:nvPr>
            <p:ph idx="1"/>
          </p:nvPr>
        </p:nvSpPr>
        <p:spPr>
          <a:xfrm>
            <a:off x="838200" y="1825624"/>
            <a:ext cx="10515600" cy="4627929"/>
          </a:xfrm>
        </p:spPr>
        <p:txBody>
          <a:bodyPr>
            <a:normAutofit/>
          </a:bodyPr>
          <a:lstStyle/>
          <a:p>
            <a:r>
              <a:rPr lang="en-US" dirty="0" smtClean="0"/>
              <a:t>For users who are used to working in a graphical desktop environment with Virtual Network Computing (VNC), it is possible to completely encrypt connections using SSH tunneling. In order to tunnel VNC connections over SSH, you will need to run this command in the terminal on your Linux or UNIX machine:</a:t>
            </a:r>
          </a:p>
          <a:p>
            <a:endParaRPr lang="en-US" dirty="0" smtClean="0"/>
          </a:p>
          <a:p>
            <a:r>
              <a:rPr lang="en-US" b="1" dirty="0" smtClean="0"/>
              <a:t>$ </a:t>
            </a:r>
            <a:r>
              <a:rPr lang="en-US" b="1" dirty="0" err="1" smtClean="0"/>
              <a:t>ssh</a:t>
            </a:r>
            <a:r>
              <a:rPr lang="en-US" b="1" dirty="0" smtClean="0"/>
              <a:t> -L 5901:localhost:5901 -N -f -l username </a:t>
            </a:r>
            <a:r>
              <a:rPr lang="en-US" b="1" dirty="0" err="1" smtClean="0"/>
              <a:t>hostname_or_IP</a:t>
            </a:r>
            <a:endParaRPr lang="en-US" b="1"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8986446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a:t>VNC </a:t>
            </a:r>
            <a:r>
              <a:rPr lang="tr-TR" b="1" dirty="0" err="1"/>
              <a:t>Over</a:t>
            </a:r>
            <a:r>
              <a:rPr lang="tr-TR" b="1" dirty="0"/>
              <a:t> SSH</a:t>
            </a:r>
            <a:endParaRPr lang="en-US" b="1" dirty="0"/>
          </a:p>
        </p:txBody>
      </p:sp>
      <p:sp>
        <p:nvSpPr>
          <p:cNvPr id="5" name="Content Placeholder 4"/>
          <p:cNvSpPr>
            <a:spLocks noGrp="1"/>
          </p:cNvSpPr>
          <p:nvPr>
            <p:ph idx="1"/>
          </p:nvPr>
        </p:nvSpPr>
        <p:spPr>
          <a:xfrm>
            <a:off x="838200" y="1825624"/>
            <a:ext cx="10515600" cy="4627929"/>
          </a:xfrm>
        </p:spPr>
        <p:txBody>
          <a:bodyPr>
            <a:normAutofit fontScale="85000" lnSpcReduction="10000"/>
          </a:bodyPr>
          <a:lstStyle/>
          <a:p>
            <a:r>
              <a:rPr lang="en-US" b="1" dirty="0" smtClean="0"/>
              <a:t>$ </a:t>
            </a:r>
            <a:r>
              <a:rPr lang="en-US" b="1" dirty="0" err="1" smtClean="0"/>
              <a:t>ssh</a:t>
            </a:r>
            <a:r>
              <a:rPr lang="en-US" b="1" dirty="0" smtClean="0"/>
              <a:t> -L 5901:localhost:5901 -N -f -l username </a:t>
            </a:r>
            <a:r>
              <a:rPr lang="en-US" b="1" dirty="0" err="1" smtClean="0"/>
              <a:t>hostname_or_IP</a:t>
            </a:r>
            <a:endParaRPr lang="en-US" b="1" dirty="0" smtClean="0"/>
          </a:p>
          <a:p>
            <a:r>
              <a:rPr lang="en-US" dirty="0" smtClean="0"/>
              <a:t>Here is the breakdown of the command above:</a:t>
            </a:r>
          </a:p>
          <a:p>
            <a:pPr lvl="1"/>
            <a:r>
              <a:rPr lang="en-US" dirty="0" err="1" smtClean="0"/>
              <a:t>ssh</a:t>
            </a:r>
            <a:r>
              <a:rPr lang="en-US" dirty="0" smtClean="0"/>
              <a:t> : this starts the SSH client program on your local machine and enables secure connection to the SSH server on a remote computer.</a:t>
            </a:r>
          </a:p>
          <a:p>
            <a:pPr lvl="1"/>
            <a:r>
              <a:rPr lang="en-US" dirty="0" smtClean="0"/>
              <a:t>-L 5901:localhost:5901 : states that the local port for the client on the local machine is to be forwarded to the specified host and port of the remote machine. In this case, local port 5901 on the local client is being forwarded to the same port of the given remote server.</a:t>
            </a:r>
          </a:p>
          <a:p>
            <a:pPr lvl="1"/>
            <a:r>
              <a:rPr lang="en-US" dirty="0" smtClean="0"/>
              <a:t>-N : instructs to only forward ports, and not to execute a remote command.</a:t>
            </a:r>
          </a:p>
          <a:p>
            <a:pPr lvl="1"/>
            <a:r>
              <a:rPr lang="en-US" dirty="0" smtClean="0"/>
              <a:t>-f : sends SSH to background after the password is provided, just before the command is executed. Then, you can freely use the terminal to type commands on the local machine.</a:t>
            </a:r>
          </a:p>
          <a:p>
            <a:pPr lvl="1"/>
            <a:r>
              <a:rPr lang="en-US" dirty="0" smtClean="0"/>
              <a:t>-l username : the username you insert here will be used for logging in to the remote server you specified.</a:t>
            </a:r>
          </a:p>
          <a:p>
            <a:pPr lvl="1"/>
            <a:r>
              <a:rPr lang="en-US" dirty="0" err="1" smtClean="0"/>
              <a:t>hostname_or_IP</a:t>
            </a:r>
            <a:r>
              <a:rPr lang="en-US" dirty="0" smtClean="0"/>
              <a:t> : this is the remote system with a VNC server. An example of an IP address would be 172.16.0.5 and the example of a hostname would be myserver.somedomain.com.</a:t>
            </a:r>
            <a:endParaRPr lang="en-US" b="1"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spTree>
    <p:extLst>
      <p:ext uri="{BB962C8B-B14F-4D97-AF65-F5344CB8AC3E}">
        <p14:creationId xmlns:p14="http://schemas.microsoft.com/office/powerpoint/2010/main" val="27663893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a:t>VNC </a:t>
            </a:r>
            <a:r>
              <a:rPr lang="tr-TR" b="1" dirty="0" err="1"/>
              <a:t>Over</a:t>
            </a:r>
            <a:r>
              <a:rPr lang="tr-TR" b="1" dirty="0"/>
              <a:t> SSH</a:t>
            </a:r>
            <a:endParaRPr lang="en-US" b="1" dirty="0"/>
          </a:p>
        </p:txBody>
      </p:sp>
      <p:sp>
        <p:nvSpPr>
          <p:cNvPr id="5" name="Content Placeholder 4"/>
          <p:cNvSpPr>
            <a:spLocks noGrp="1"/>
          </p:cNvSpPr>
          <p:nvPr>
            <p:ph idx="1"/>
          </p:nvPr>
        </p:nvSpPr>
        <p:spPr>
          <a:xfrm>
            <a:off x="838200" y="1825624"/>
            <a:ext cx="6846277" cy="4627929"/>
          </a:xfrm>
        </p:spPr>
        <p:txBody>
          <a:bodyPr>
            <a:normAutofit/>
          </a:bodyPr>
          <a:lstStyle/>
          <a:p>
            <a:r>
              <a:rPr lang="en-US" dirty="0" smtClean="0"/>
              <a:t>You can also connect to a remote server via SSH tunnel from a Windows machine by using </a:t>
            </a:r>
            <a:r>
              <a:rPr lang="en-US" dirty="0" err="1" smtClean="0"/>
              <a:t>PuTTY</a:t>
            </a:r>
            <a:r>
              <a:rPr lang="en-US" dirty="0" smtClean="0"/>
              <a:t>. In the </a:t>
            </a:r>
            <a:r>
              <a:rPr lang="en-US" dirty="0" err="1" smtClean="0"/>
              <a:t>PuTTY</a:t>
            </a:r>
            <a:r>
              <a:rPr lang="en-US" dirty="0" smtClean="0"/>
              <a:t> configuration window:</a:t>
            </a:r>
          </a:p>
          <a:p>
            <a:pPr lvl="1"/>
            <a:r>
              <a:rPr lang="en-US" dirty="0" smtClean="0"/>
              <a:t>Go to Connection -&gt; SSH -&gt; Tunnels</a:t>
            </a:r>
          </a:p>
          <a:p>
            <a:pPr lvl="1"/>
            <a:r>
              <a:rPr lang="en-US" dirty="0" smtClean="0"/>
              <a:t>In the Source port field type in 5901</a:t>
            </a:r>
          </a:p>
          <a:p>
            <a:pPr lvl="1"/>
            <a:r>
              <a:rPr lang="en-US" dirty="0" smtClean="0"/>
              <a:t>In the Destination field type in localhost:5901ssh putty configuration</a:t>
            </a:r>
          </a:p>
          <a:p>
            <a:pPr lvl="1"/>
            <a:r>
              <a:rPr lang="en-US" dirty="0" smtClean="0"/>
              <a:t>Start the SSH session as you normally would.</a:t>
            </a:r>
          </a:p>
          <a:p>
            <a:pPr lvl="1"/>
            <a:r>
              <a:rPr lang="en-US" dirty="0" smtClean="0"/>
              <a:t>Connect to your server with a VNC client of your choice.</a:t>
            </a:r>
            <a:endParaRPr lang="en-US"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pic>
        <p:nvPicPr>
          <p:cNvPr id="2" name="Picture 1"/>
          <p:cNvPicPr>
            <a:picLocks noChangeAspect="1"/>
          </p:cNvPicPr>
          <p:nvPr/>
        </p:nvPicPr>
        <p:blipFill>
          <a:blip r:embed="rId2"/>
          <a:stretch>
            <a:fillRect/>
          </a:stretch>
        </p:blipFill>
        <p:spPr>
          <a:xfrm>
            <a:off x="8131043" y="2912822"/>
            <a:ext cx="3834985" cy="3698992"/>
          </a:xfrm>
          <a:prstGeom prst="rect">
            <a:avLst/>
          </a:prstGeom>
        </p:spPr>
      </p:pic>
      <p:sp>
        <p:nvSpPr>
          <p:cNvPr id="6" name="Rectangle 5"/>
          <p:cNvSpPr/>
          <p:nvPr/>
        </p:nvSpPr>
        <p:spPr>
          <a:xfrm>
            <a:off x="8602341" y="529735"/>
            <a:ext cx="2751459" cy="369332"/>
          </a:xfrm>
          <a:prstGeom prst="rect">
            <a:avLst/>
          </a:prstGeom>
        </p:spPr>
        <p:txBody>
          <a:bodyPr wrap="none">
            <a:spAutoFit/>
          </a:bodyPr>
          <a:lstStyle/>
          <a:p>
            <a:r>
              <a:rPr lang="tr-TR" dirty="0" smtClean="0"/>
              <a:t>https://www.tightvnc.com/</a:t>
            </a:r>
            <a:endParaRPr lang="tr-TR" dirty="0"/>
          </a:p>
        </p:txBody>
      </p:sp>
      <p:sp>
        <p:nvSpPr>
          <p:cNvPr id="7" name="Rectangle 6"/>
          <p:cNvSpPr/>
          <p:nvPr/>
        </p:nvSpPr>
        <p:spPr>
          <a:xfrm>
            <a:off x="8131043" y="983482"/>
            <a:ext cx="3347135" cy="369332"/>
          </a:xfrm>
          <a:prstGeom prst="rect">
            <a:avLst/>
          </a:prstGeom>
        </p:spPr>
        <p:txBody>
          <a:bodyPr wrap="none">
            <a:spAutoFit/>
          </a:bodyPr>
          <a:lstStyle/>
          <a:p>
            <a:r>
              <a:rPr lang="tr-TR" dirty="0" smtClean="0"/>
              <a:t>https://mobaxterm.mobatek.net/</a:t>
            </a:r>
            <a:endParaRPr lang="tr-TR" dirty="0"/>
          </a:p>
        </p:txBody>
      </p:sp>
      <p:sp>
        <p:nvSpPr>
          <p:cNvPr id="8" name="Rectangle 7"/>
          <p:cNvSpPr/>
          <p:nvPr/>
        </p:nvSpPr>
        <p:spPr>
          <a:xfrm>
            <a:off x="9083805" y="1424187"/>
            <a:ext cx="2394373" cy="369332"/>
          </a:xfrm>
          <a:prstGeom prst="rect">
            <a:avLst/>
          </a:prstGeom>
        </p:spPr>
        <p:txBody>
          <a:bodyPr wrap="none">
            <a:spAutoFit/>
          </a:bodyPr>
          <a:lstStyle/>
          <a:p>
            <a:r>
              <a:rPr lang="tr-TR" dirty="0" smtClean="0"/>
              <a:t>https://www.putty.org/</a:t>
            </a:r>
            <a:endParaRPr lang="tr-TR" dirty="0"/>
          </a:p>
        </p:txBody>
      </p:sp>
    </p:spTree>
    <p:extLst>
      <p:ext uri="{BB962C8B-B14F-4D97-AF65-F5344CB8AC3E}">
        <p14:creationId xmlns:p14="http://schemas.microsoft.com/office/powerpoint/2010/main" val="365620360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Putty</a:t>
            </a:r>
            <a:r>
              <a:rPr lang="tr-TR" b="1" dirty="0" smtClean="0"/>
              <a:t>) </a:t>
            </a:r>
            <a:endParaRPr lang="en-US" b="1" dirty="0"/>
          </a:p>
        </p:txBody>
      </p:sp>
      <p:sp>
        <p:nvSpPr>
          <p:cNvPr id="5" name="Content Placeholder 4"/>
          <p:cNvSpPr>
            <a:spLocks noGrp="1"/>
          </p:cNvSpPr>
          <p:nvPr>
            <p:ph idx="1"/>
          </p:nvPr>
        </p:nvSpPr>
        <p:spPr>
          <a:xfrm>
            <a:off x="838200" y="1825624"/>
            <a:ext cx="6846277" cy="4627929"/>
          </a:xfrm>
        </p:spPr>
        <p:txBody>
          <a:bodyPr>
            <a:normAutofit/>
          </a:bodyPr>
          <a:lstStyle/>
          <a:p>
            <a:r>
              <a:rPr lang="en-US" dirty="0" err="1" smtClean="0"/>
              <a:t>PuTTY</a:t>
            </a:r>
            <a:r>
              <a:rPr lang="en-US" dirty="0" smtClean="0"/>
              <a:t> is an SSH and telnet client</a:t>
            </a:r>
            <a:r>
              <a:rPr lang="tr-TR" dirty="0" smtClean="0"/>
              <a:t> </a:t>
            </a:r>
            <a:r>
              <a:rPr lang="en-US" dirty="0" smtClean="0"/>
              <a:t>for the Windows platform. </a:t>
            </a:r>
            <a:r>
              <a:rPr lang="en-US" dirty="0" err="1" smtClean="0"/>
              <a:t>PuTTY</a:t>
            </a:r>
            <a:r>
              <a:rPr lang="en-US" dirty="0" smtClean="0"/>
              <a:t> is open source software that is available with source code</a:t>
            </a:r>
            <a:endParaRPr lang="tr-TR" dirty="0" smtClean="0"/>
          </a:p>
          <a:p>
            <a:r>
              <a:rPr lang="tr-TR" dirty="0" smtClean="0"/>
              <a:t>Web </a:t>
            </a:r>
            <a:r>
              <a:rPr lang="tr-TR" dirty="0" err="1" smtClean="0"/>
              <a:t>Page</a:t>
            </a:r>
            <a:endParaRPr lang="tr-TR" dirty="0" smtClean="0"/>
          </a:p>
          <a:p>
            <a:pPr lvl="1"/>
            <a:r>
              <a:rPr lang="tr-TR" dirty="0" smtClean="0"/>
              <a:t>https://www.putty.org/</a:t>
            </a:r>
          </a:p>
          <a:p>
            <a:pPr lvl="1"/>
            <a:endParaRPr lang="en-US"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pic>
        <p:nvPicPr>
          <p:cNvPr id="2" name="Picture 1"/>
          <p:cNvPicPr>
            <a:picLocks noChangeAspect="1"/>
          </p:cNvPicPr>
          <p:nvPr/>
        </p:nvPicPr>
        <p:blipFill>
          <a:blip r:embed="rId2"/>
          <a:stretch>
            <a:fillRect/>
          </a:stretch>
        </p:blipFill>
        <p:spPr>
          <a:xfrm>
            <a:off x="8131043" y="2912822"/>
            <a:ext cx="3834985" cy="3698992"/>
          </a:xfrm>
          <a:prstGeom prst="rect">
            <a:avLst/>
          </a:prstGeom>
        </p:spPr>
      </p:pic>
    </p:spTree>
    <p:extLst>
      <p:ext uri="{BB962C8B-B14F-4D97-AF65-F5344CB8AC3E}">
        <p14:creationId xmlns:p14="http://schemas.microsoft.com/office/powerpoint/2010/main" val="17610370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4"/>
            <a:ext cx="6846277" cy="4627929"/>
          </a:xfrm>
        </p:spPr>
        <p:txBody>
          <a:bodyPr>
            <a:normAutofit/>
          </a:bodyPr>
          <a:lstStyle/>
          <a:p>
            <a:r>
              <a:rPr lang="en-US" dirty="0" err="1"/>
              <a:t>MobaXterm</a:t>
            </a:r>
            <a:r>
              <a:rPr lang="en-US" dirty="0"/>
              <a:t> is your </a:t>
            </a:r>
            <a:r>
              <a:rPr lang="en-US" b="1" dirty="0"/>
              <a:t>ultimate toolbox for remote computing</a:t>
            </a:r>
            <a:r>
              <a:rPr lang="en-US" dirty="0"/>
              <a:t>. In a single Windows application, it provides loads of functions that are tailored for programmers, webmasters, IT administrators and pretty much all users who need to handle their remote jobs in a more simple fashion</a:t>
            </a:r>
            <a:r>
              <a:rPr lang="en-US" dirty="0" smtClean="0"/>
              <a:t>.</a:t>
            </a:r>
            <a:endParaRPr lang="tr-TR" dirty="0" smtClean="0"/>
          </a:p>
          <a:p>
            <a:r>
              <a:rPr lang="tr-TR" dirty="0" smtClean="0"/>
              <a:t>Web </a:t>
            </a:r>
            <a:r>
              <a:rPr lang="tr-TR" dirty="0" err="1" smtClean="0"/>
              <a:t>Page</a:t>
            </a:r>
            <a:endParaRPr lang="tr-TR" dirty="0" smtClean="0"/>
          </a:p>
          <a:p>
            <a:pPr lvl="1"/>
            <a:r>
              <a:rPr lang="tr-TR" dirty="0" smtClean="0"/>
              <a:t>https://mobaxterm.mobatek.net/</a:t>
            </a:r>
          </a:p>
          <a:p>
            <a:pPr lvl="1"/>
            <a:endParaRPr lang="en-US"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pic>
        <p:nvPicPr>
          <p:cNvPr id="8" name="Picture 7"/>
          <p:cNvPicPr>
            <a:picLocks noChangeAspect="1"/>
          </p:cNvPicPr>
          <p:nvPr/>
        </p:nvPicPr>
        <p:blipFill>
          <a:blip r:embed="rId2"/>
          <a:stretch>
            <a:fillRect/>
          </a:stretch>
        </p:blipFill>
        <p:spPr>
          <a:xfrm>
            <a:off x="7346934" y="3094891"/>
            <a:ext cx="4723754" cy="2784529"/>
          </a:xfrm>
          <a:prstGeom prst="rect">
            <a:avLst/>
          </a:prstGeom>
        </p:spPr>
      </p:pic>
      <p:pic>
        <p:nvPicPr>
          <p:cNvPr id="9" name="Picture 8"/>
          <p:cNvPicPr>
            <a:picLocks noChangeAspect="1"/>
          </p:cNvPicPr>
          <p:nvPr/>
        </p:nvPicPr>
        <p:blipFill>
          <a:blip r:embed="rId3"/>
          <a:stretch>
            <a:fillRect/>
          </a:stretch>
        </p:blipFill>
        <p:spPr>
          <a:xfrm>
            <a:off x="8908599" y="2178886"/>
            <a:ext cx="1600423" cy="676369"/>
          </a:xfrm>
          <a:prstGeom prst="rect">
            <a:avLst/>
          </a:prstGeom>
        </p:spPr>
      </p:pic>
    </p:spTree>
    <p:extLst>
      <p:ext uri="{BB962C8B-B14F-4D97-AF65-F5344CB8AC3E}">
        <p14:creationId xmlns:p14="http://schemas.microsoft.com/office/powerpoint/2010/main" val="95243673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err="1"/>
              <a:t>MobaXterm</a:t>
            </a:r>
            <a:r>
              <a:rPr lang="en-US" b="1" dirty="0"/>
              <a:t> tabbed terminal</a:t>
            </a:r>
          </a:p>
          <a:p>
            <a:pPr lvl="1"/>
            <a:r>
              <a:rPr lang="en-US" dirty="0"/>
              <a:t>From this console window, you will be allowed to run the Unix commands you need: ls, cd, </a:t>
            </a:r>
            <a:r>
              <a:rPr lang="en-US" dirty="0" err="1"/>
              <a:t>grep</a:t>
            </a:r>
            <a:r>
              <a:rPr lang="en-US" dirty="0"/>
              <a:t>, </a:t>
            </a:r>
            <a:r>
              <a:rPr lang="en-US" dirty="0" err="1"/>
              <a:t>awk</a:t>
            </a:r>
            <a:r>
              <a:rPr lang="en-US" dirty="0"/>
              <a:t>, tail, cut, </a:t>
            </a:r>
            <a:r>
              <a:rPr lang="en-US" dirty="0" err="1"/>
              <a:t>sed</a:t>
            </a:r>
            <a:r>
              <a:rPr lang="en-US" dirty="0"/>
              <a:t>, </a:t>
            </a:r>
            <a:r>
              <a:rPr lang="en-US" dirty="0" err="1"/>
              <a:t>wget</a:t>
            </a:r>
            <a:r>
              <a:rPr lang="en-US" dirty="0"/>
              <a:t>, </a:t>
            </a:r>
            <a:r>
              <a:rPr lang="en-US" dirty="0" err="1"/>
              <a:t>rsync</a:t>
            </a:r>
            <a:r>
              <a:rPr lang="en-US" dirty="0"/>
              <a:t>, telnet, </a:t>
            </a:r>
            <a:r>
              <a:rPr lang="en-US" dirty="0" err="1"/>
              <a:t>ssh</a:t>
            </a:r>
            <a:r>
              <a:rPr lang="en-US" dirty="0"/>
              <a:t>, rlogin, </a:t>
            </a:r>
            <a:r>
              <a:rPr lang="en-US" dirty="0" err="1"/>
              <a:t>rsh</a:t>
            </a:r>
            <a:r>
              <a:rPr lang="en-US" dirty="0"/>
              <a:t> ... All the essential Unix tools are present. If you need a program that is not available in the basic </a:t>
            </a:r>
            <a:r>
              <a:rPr lang="en-US" dirty="0" err="1"/>
              <a:t>MobaXterm</a:t>
            </a:r>
            <a:r>
              <a:rPr lang="en-US" dirty="0"/>
              <a:t> file, you can download the free plugins.</a:t>
            </a:r>
          </a:p>
          <a:p>
            <a:pPr lvl="1"/>
            <a:endParaRPr lang="en-US" dirty="0"/>
          </a:p>
        </p:txBody>
      </p:sp>
      <p:sp>
        <p:nvSpPr>
          <p:cNvPr id="3" name="Rectangle 2"/>
          <p:cNvSpPr/>
          <p:nvPr/>
        </p:nvSpPr>
        <p:spPr>
          <a:xfrm>
            <a:off x="726831" y="4019823"/>
            <a:ext cx="10219592" cy="369332"/>
          </a:xfrm>
          <a:prstGeom prst="rect">
            <a:avLst/>
          </a:prstGeom>
        </p:spPr>
        <p:txBody>
          <a:bodyPr wrap="square">
            <a:spAutoFit/>
          </a:bodyPr>
          <a:lstStyle/>
          <a:p>
            <a:endParaRPr lang="tr-TR" dirty="0"/>
          </a:p>
        </p:txBody>
      </p:sp>
      <p:pic>
        <p:nvPicPr>
          <p:cNvPr id="9" name="Picture 8"/>
          <p:cNvPicPr>
            <a:picLocks noChangeAspect="1"/>
          </p:cNvPicPr>
          <p:nvPr/>
        </p:nvPicPr>
        <p:blipFill>
          <a:blip r:embed="rId2"/>
          <a:stretch>
            <a:fillRect/>
          </a:stretch>
        </p:blipFill>
        <p:spPr>
          <a:xfrm>
            <a:off x="3812051" y="3658777"/>
            <a:ext cx="5507795" cy="3199223"/>
          </a:xfrm>
          <a:prstGeom prst="rect">
            <a:avLst/>
          </a:prstGeom>
        </p:spPr>
      </p:pic>
    </p:spTree>
    <p:extLst>
      <p:ext uri="{BB962C8B-B14F-4D97-AF65-F5344CB8AC3E}">
        <p14:creationId xmlns:p14="http://schemas.microsoft.com/office/powerpoint/2010/main" val="90956199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Sessions management</a:t>
            </a:r>
          </a:p>
          <a:p>
            <a:pPr lvl="1"/>
            <a:r>
              <a:rPr lang="en-US" dirty="0" err="1"/>
              <a:t>MobaXterm</a:t>
            </a:r>
            <a:r>
              <a:rPr lang="en-US" dirty="0"/>
              <a:t> allows you to launch remote sessions. You can choose to create SSH, Telnet, Rlogin, RDP, VNC, XDMCP, FTP, SFTP or Serial sessions. Every session you start is automatically saved and displayed in the left </a:t>
            </a:r>
            <a:r>
              <a:rPr lang="en-US" dirty="0" smtClean="0"/>
              <a:t>sidebar</a:t>
            </a:r>
            <a:endParaRPr lang="en-US" dirty="0"/>
          </a:p>
        </p:txBody>
      </p:sp>
      <p:pic>
        <p:nvPicPr>
          <p:cNvPr id="2" name="Picture 1"/>
          <p:cNvPicPr>
            <a:picLocks noChangeAspect="1"/>
          </p:cNvPicPr>
          <p:nvPr/>
        </p:nvPicPr>
        <p:blipFill>
          <a:blip r:embed="rId2"/>
          <a:stretch>
            <a:fillRect/>
          </a:stretch>
        </p:blipFill>
        <p:spPr>
          <a:xfrm>
            <a:off x="2806465" y="3854084"/>
            <a:ext cx="6878010" cy="600159"/>
          </a:xfrm>
          <a:prstGeom prst="rect">
            <a:avLst/>
          </a:prstGeom>
        </p:spPr>
      </p:pic>
    </p:spTree>
    <p:extLst>
      <p:ext uri="{BB962C8B-B14F-4D97-AF65-F5344CB8AC3E}">
        <p14:creationId xmlns:p14="http://schemas.microsoft.com/office/powerpoint/2010/main" val="230437330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Graphical SFTP browser</a:t>
            </a:r>
          </a:p>
          <a:p>
            <a:pPr lvl="1"/>
            <a:r>
              <a:rPr lang="en-US" dirty="0"/>
              <a:t>When you log to a remote server using SSH, a graphical SFTP browser pops up on in the left sidebar. It allows you to drag and drop files directly from/to the remote server using a secure SFTP connection.</a:t>
            </a:r>
          </a:p>
        </p:txBody>
      </p:sp>
      <p:pic>
        <p:nvPicPr>
          <p:cNvPr id="3" name="Picture 2"/>
          <p:cNvPicPr>
            <a:picLocks noChangeAspect="1"/>
          </p:cNvPicPr>
          <p:nvPr/>
        </p:nvPicPr>
        <p:blipFill>
          <a:blip r:embed="rId2"/>
          <a:stretch>
            <a:fillRect/>
          </a:stretch>
        </p:blipFill>
        <p:spPr>
          <a:xfrm>
            <a:off x="3385037" y="3351171"/>
            <a:ext cx="5776548" cy="3345112"/>
          </a:xfrm>
          <a:prstGeom prst="rect">
            <a:avLst/>
          </a:prstGeom>
        </p:spPr>
      </p:pic>
    </p:spTree>
    <p:extLst>
      <p:ext uri="{BB962C8B-B14F-4D97-AF65-F5344CB8AC3E}">
        <p14:creationId xmlns:p14="http://schemas.microsoft.com/office/powerpoint/2010/main" val="3482969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What</a:t>
            </a:r>
            <a:r>
              <a:rPr lang="tr-TR" dirty="0" smtClean="0"/>
              <a:t> is Port?</a:t>
            </a:r>
            <a:endParaRPr lang="tr-TR" dirty="0"/>
          </a:p>
        </p:txBody>
      </p:sp>
      <p:sp>
        <p:nvSpPr>
          <p:cNvPr id="3" name="Rectangle 2"/>
          <p:cNvSpPr/>
          <p:nvPr/>
        </p:nvSpPr>
        <p:spPr>
          <a:xfrm>
            <a:off x="838200" y="1690688"/>
            <a:ext cx="5165436" cy="3139321"/>
          </a:xfrm>
          <a:prstGeom prst="rect">
            <a:avLst/>
          </a:prstGeom>
        </p:spPr>
        <p:txBody>
          <a:bodyPr wrap="square">
            <a:spAutoFit/>
          </a:bodyPr>
          <a:lstStyle/>
          <a:p>
            <a:r>
              <a:rPr lang="en-US" b="0" i="0" dirty="0" smtClean="0">
                <a:solidFill>
                  <a:srgbClr val="202122"/>
                </a:solidFill>
                <a:effectLst/>
                <a:latin typeface="Arial" panose="020B0604020202020204" pitchFamily="34" charset="0"/>
              </a:rPr>
              <a:t>In </a:t>
            </a:r>
            <a:r>
              <a:rPr lang="en-US" b="0" i="0" u="none" strike="noStrike" dirty="0" smtClean="0">
                <a:solidFill>
                  <a:srgbClr val="0B0080"/>
                </a:solidFill>
                <a:effectLst/>
                <a:latin typeface="Arial" panose="020B0604020202020204" pitchFamily="34" charset="0"/>
                <a:hlinkClick r:id="rId2" tooltip="Computer networking"/>
              </a:rPr>
              <a:t>computer networking</a:t>
            </a:r>
            <a:r>
              <a:rPr lang="en-US" b="0" i="0" dirty="0" smtClean="0">
                <a:solidFill>
                  <a:srgbClr val="202122"/>
                </a:solidFill>
                <a:effectLst/>
                <a:latin typeface="Arial" panose="020B0604020202020204" pitchFamily="34" charset="0"/>
              </a:rPr>
              <a:t>, a </a:t>
            </a:r>
            <a:r>
              <a:rPr lang="en-US" b="1" i="0" dirty="0" smtClean="0">
                <a:solidFill>
                  <a:srgbClr val="202122"/>
                </a:solidFill>
                <a:effectLst/>
                <a:latin typeface="Arial" panose="020B0604020202020204" pitchFamily="34" charset="0"/>
              </a:rPr>
              <a:t>port</a:t>
            </a:r>
            <a:r>
              <a:rPr lang="en-US" b="0" i="0" dirty="0" smtClean="0">
                <a:solidFill>
                  <a:srgbClr val="202122"/>
                </a:solidFill>
                <a:effectLst/>
                <a:latin typeface="Arial" panose="020B0604020202020204" pitchFamily="34" charset="0"/>
              </a:rPr>
              <a:t> is a communication endpoint. At the software level, within an </a:t>
            </a:r>
            <a:r>
              <a:rPr lang="en-US" b="0" i="0" u="none" strike="noStrike" dirty="0" smtClean="0">
                <a:solidFill>
                  <a:srgbClr val="0B0080"/>
                </a:solidFill>
                <a:effectLst/>
                <a:latin typeface="Arial" panose="020B0604020202020204" pitchFamily="34" charset="0"/>
                <a:hlinkClick r:id="rId3" tooltip="Operating system"/>
              </a:rPr>
              <a:t>operating system</a:t>
            </a:r>
            <a:r>
              <a:rPr lang="en-US" b="0" i="0" dirty="0" smtClean="0">
                <a:solidFill>
                  <a:srgbClr val="202122"/>
                </a:solidFill>
                <a:effectLst/>
                <a:latin typeface="Arial" panose="020B0604020202020204" pitchFamily="34" charset="0"/>
              </a:rPr>
              <a:t>, a port is a logical construct that identifies a specific </a:t>
            </a:r>
            <a:r>
              <a:rPr lang="en-US" b="0" i="0" u="none" strike="noStrike" dirty="0" smtClean="0">
                <a:solidFill>
                  <a:srgbClr val="0B0080"/>
                </a:solidFill>
                <a:effectLst/>
                <a:latin typeface="Arial" panose="020B0604020202020204" pitchFamily="34" charset="0"/>
                <a:hlinkClick r:id="rId4" tooltip="Process (computing)"/>
              </a:rPr>
              <a:t>process</a:t>
            </a:r>
            <a:r>
              <a:rPr lang="en-US" b="0" i="0" dirty="0" smtClean="0">
                <a:solidFill>
                  <a:srgbClr val="202122"/>
                </a:solidFill>
                <a:effectLst/>
                <a:latin typeface="Arial" panose="020B0604020202020204" pitchFamily="34" charset="0"/>
              </a:rPr>
              <a:t> or a type of </a:t>
            </a:r>
            <a:r>
              <a:rPr lang="en-US" b="0" i="0" u="none" strike="noStrike" dirty="0" smtClean="0">
                <a:solidFill>
                  <a:srgbClr val="0B0080"/>
                </a:solidFill>
                <a:effectLst/>
                <a:latin typeface="Arial" panose="020B0604020202020204" pitchFamily="34" charset="0"/>
                <a:hlinkClick r:id="rId5" tooltip="Network service"/>
              </a:rPr>
              <a:t>network service</a:t>
            </a:r>
            <a:r>
              <a:rPr lang="en-US" b="0" i="0" dirty="0" smtClean="0">
                <a:solidFill>
                  <a:srgbClr val="202122"/>
                </a:solidFill>
                <a:effectLst/>
                <a:latin typeface="Arial" panose="020B0604020202020204" pitchFamily="34" charset="0"/>
              </a:rPr>
              <a:t>. A port is identified for each </a:t>
            </a:r>
            <a:r>
              <a:rPr lang="en-US" b="0" i="0" u="none" strike="noStrike" dirty="0" smtClean="0">
                <a:solidFill>
                  <a:srgbClr val="0B0080"/>
                </a:solidFill>
                <a:effectLst/>
                <a:latin typeface="Arial" panose="020B0604020202020204" pitchFamily="34" charset="0"/>
                <a:hlinkClick r:id="rId6" tooltip="Transport protocol"/>
              </a:rPr>
              <a:t>transport protocol</a:t>
            </a:r>
            <a:r>
              <a:rPr lang="en-US" b="0" i="0" dirty="0" smtClean="0">
                <a:solidFill>
                  <a:srgbClr val="202122"/>
                </a:solidFill>
                <a:effectLst/>
                <a:latin typeface="Arial" panose="020B0604020202020204" pitchFamily="34" charset="0"/>
              </a:rPr>
              <a:t> and address combination by a 16-bit </a:t>
            </a:r>
            <a:r>
              <a:rPr lang="en-US" b="0" i="0" u="none" strike="noStrike" dirty="0" smtClean="0">
                <a:solidFill>
                  <a:srgbClr val="0B0080"/>
                </a:solidFill>
                <a:effectLst/>
                <a:latin typeface="Arial" panose="020B0604020202020204" pitchFamily="34" charset="0"/>
                <a:hlinkClick r:id="rId7" tooltip="Unsigned number"/>
              </a:rPr>
              <a:t>unsigned number</a:t>
            </a:r>
            <a:r>
              <a:rPr lang="en-US" b="0" i="0" dirty="0" smtClean="0">
                <a:solidFill>
                  <a:srgbClr val="202122"/>
                </a:solidFill>
                <a:effectLst/>
                <a:latin typeface="Arial" panose="020B0604020202020204" pitchFamily="34" charset="0"/>
              </a:rPr>
              <a:t>, known as the </a:t>
            </a:r>
            <a:r>
              <a:rPr lang="en-US" b="1" i="0" dirty="0" smtClean="0">
                <a:solidFill>
                  <a:srgbClr val="202122"/>
                </a:solidFill>
                <a:effectLst/>
                <a:latin typeface="Arial" panose="020B0604020202020204" pitchFamily="34" charset="0"/>
              </a:rPr>
              <a:t>port number</a:t>
            </a:r>
            <a:r>
              <a:rPr lang="en-US" b="0" i="0" dirty="0" smtClean="0">
                <a:solidFill>
                  <a:srgbClr val="202122"/>
                </a:solidFill>
                <a:effectLst/>
                <a:latin typeface="Arial" panose="020B0604020202020204" pitchFamily="34" charset="0"/>
              </a:rPr>
              <a:t>. The most common transport protocols that use port numbers are the </a:t>
            </a:r>
            <a:r>
              <a:rPr lang="en-US" b="0" i="0" u="none" strike="noStrike" dirty="0" smtClean="0">
                <a:solidFill>
                  <a:srgbClr val="0B0080"/>
                </a:solidFill>
                <a:effectLst/>
                <a:latin typeface="Arial" panose="020B0604020202020204" pitchFamily="34" charset="0"/>
                <a:hlinkClick r:id="rId8" tooltip="Transmission Control Protocol"/>
              </a:rPr>
              <a:t>Transmission Control Protocol</a:t>
            </a:r>
            <a:r>
              <a:rPr lang="en-US" b="0" i="0" dirty="0" smtClean="0">
                <a:solidFill>
                  <a:srgbClr val="202122"/>
                </a:solidFill>
                <a:effectLst/>
                <a:latin typeface="Arial" panose="020B0604020202020204" pitchFamily="34" charset="0"/>
              </a:rPr>
              <a:t> (TCP) and the </a:t>
            </a:r>
            <a:r>
              <a:rPr lang="en-US" b="0" i="0" u="none" strike="noStrike" dirty="0" smtClean="0">
                <a:solidFill>
                  <a:srgbClr val="0B0080"/>
                </a:solidFill>
                <a:effectLst/>
                <a:latin typeface="Arial" panose="020B0604020202020204" pitchFamily="34" charset="0"/>
                <a:hlinkClick r:id="rId9" tooltip="User Datagram Protocol"/>
              </a:rPr>
              <a:t>User Datagram Protocol</a:t>
            </a:r>
            <a:r>
              <a:rPr lang="en-US" b="0" i="0" dirty="0" smtClean="0">
                <a:solidFill>
                  <a:srgbClr val="202122"/>
                </a:solidFill>
                <a:effectLst/>
                <a:latin typeface="Arial" panose="020B0604020202020204" pitchFamily="34" charset="0"/>
              </a:rPr>
              <a:t> (UDP).</a:t>
            </a:r>
            <a:endParaRPr lang="tr-TR" dirty="0"/>
          </a:p>
        </p:txBody>
      </p:sp>
      <p:sp>
        <p:nvSpPr>
          <p:cNvPr id="6" name="Rectangle 5"/>
          <p:cNvSpPr/>
          <p:nvPr/>
        </p:nvSpPr>
        <p:spPr>
          <a:xfrm>
            <a:off x="933091" y="5950589"/>
            <a:ext cx="5763053" cy="369332"/>
          </a:xfrm>
          <a:prstGeom prst="rect">
            <a:avLst/>
          </a:prstGeom>
        </p:spPr>
        <p:txBody>
          <a:bodyPr wrap="none">
            <a:spAutoFit/>
          </a:bodyPr>
          <a:lstStyle/>
          <a:p>
            <a:r>
              <a:rPr lang="tr-TR" dirty="0" smtClean="0"/>
              <a:t>https://en.wikipedia.org/wiki/Port_(computer_networking)</a:t>
            </a:r>
            <a:endParaRPr lang="tr-TR" dirty="0"/>
          </a:p>
        </p:txBody>
      </p:sp>
      <p:pic>
        <p:nvPicPr>
          <p:cNvPr id="8" name="Picture 7"/>
          <p:cNvPicPr>
            <a:picLocks noChangeAspect="1"/>
          </p:cNvPicPr>
          <p:nvPr/>
        </p:nvPicPr>
        <p:blipFill>
          <a:blip r:embed="rId10"/>
          <a:stretch>
            <a:fillRect/>
          </a:stretch>
        </p:blipFill>
        <p:spPr>
          <a:xfrm>
            <a:off x="6934200" y="545507"/>
            <a:ext cx="4858428" cy="4363059"/>
          </a:xfrm>
          <a:prstGeom prst="rect">
            <a:avLst/>
          </a:prstGeom>
        </p:spPr>
      </p:pic>
    </p:spTree>
    <p:extLst>
      <p:ext uri="{BB962C8B-B14F-4D97-AF65-F5344CB8AC3E}">
        <p14:creationId xmlns:p14="http://schemas.microsoft.com/office/powerpoint/2010/main" val="333563201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X11 server</a:t>
            </a:r>
          </a:p>
          <a:p>
            <a:pPr lvl="1"/>
            <a:r>
              <a:rPr lang="en-US" dirty="0"/>
              <a:t>When you run a SSH, TELNET or RLOGIN/RSH session you will be able to display your remote applications directly on your local Windows PC. In a SSH session, there is no need to set the "DISPLAY" variable as </a:t>
            </a:r>
            <a:r>
              <a:rPr lang="en-US" dirty="0" err="1"/>
              <a:t>MobaXterm</a:t>
            </a:r>
            <a:r>
              <a:rPr lang="en-US" dirty="0"/>
              <a:t> uses X11-forwarding in order to ease and secure your work.</a:t>
            </a:r>
          </a:p>
        </p:txBody>
      </p:sp>
      <p:pic>
        <p:nvPicPr>
          <p:cNvPr id="2" name="Picture 1"/>
          <p:cNvPicPr>
            <a:picLocks noChangeAspect="1"/>
          </p:cNvPicPr>
          <p:nvPr/>
        </p:nvPicPr>
        <p:blipFill>
          <a:blip r:embed="rId2"/>
          <a:stretch>
            <a:fillRect/>
          </a:stretch>
        </p:blipFill>
        <p:spPr>
          <a:xfrm>
            <a:off x="5243393" y="4010258"/>
            <a:ext cx="1705213" cy="1914792"/>
          </a:xfrm>
          <a:prstGeom prst="rect">
            <a:avLst/>
          </a:prstGeom>
        </p:spPr>
      </p:pic>
    </p:spTree>
    <p:extLst>
      <p:ext uri="{BB962C8B-B14F-4D97-AF65-F5344CB8AC3E}">
        <p14:creationId xmlns:p14="http://schemas.microsoft.com/office/powerpoint/2010/main" val="374734115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Enhanced X extensions</a:t>
            </a:r>
          </a:p>
          <a:p>
            <a:pPr lvl="1"/>
            <a:r>
              <a:rPr lang="en-US" dirty="0"/>
              <a:t>The embedded X server based on X.org provides the latest features available in recent X server implementations: extensions such as OpenGL, Composite or </a:t>
            </a:r>
            <a:r>
              <a:rPr lang="en-US" dirty="0" err="1"/>
              <a:t>Randr</a:t>
            </a:r>
            <a:r>
              <a:rPr lang="en-US" dirty="0"/>
              <a:t> are included. </a:t>
            </a:r>
            <a:r>
              <a:rPr lang="en-US" dirty="0" err="1"/>
              <a:t>Xdmcp</a:t>
            </a:r>
            <a:r>
              <a:rPr lang="en-US" dirty="0"/>
              <a:t> protocol is also supported.</a:t>
            </a:r>
          </a:p>
        </p:txBody>
      </p:sp>
      <p:pic>
        <p:nvPicPr>
          <p:cNvPr id="3" name="Picture 2"/>
          <p:cNvPicPr>
            <a:picLocks noChangeAspect="1"/>
          </p:cNvPicPr>
          <p:nvPr/>
        </p:nvPicPr>
        <p:blipFill>
          <a:blip r:embed="rId2"/>
          <a:stretch>
            <a:fillRect/>
          </a:stretch>
        </p:blipFill>
        <p:spPr>
          <a:xfrm>
            <a:off x="5305282" y="3719147"/>
            <a:ext cx="2038635" cy="2648320"/>
          </a:xfrm>
          <a:prstGeom prst="rect">
            <a:avLst/>
          </a:prstGeom>
        </p:spPr>
      </p:pic>
    </p:spTree>
    <p:extLst>
      <p:ext uri="{BB962C8B-B14F-4D97-AF65-F5344CB8AC3E}">
        <p14:creationId xmlns:p14="http://schemas.microsoft.com/office/powerpoint/2010/main" val="34427182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Multi-execution</a:t>
            </a:r>
          </a:p>
          <a:p>
            <a:pPr lvl="1"/>
            <a:r>
              <a:rPr lang="en-US" dirty="0"/>
              <a:t>Write once, execute everywhere: this tool allows you to execute the same commands on many different servers at the same time.</a:t>
            </a:r>
          </a:p>
        </p:txBody>
      </p:sp>
      <p:pic>
        <p:nvPicPr>
          <p:cNvPr id="2" name="Picture 1"/>
          <p:cNvPicPr>
            <a:picLocks noChangeAspect="1"/>
          </p:cNvPicPr>
          <p:nvPr/>
        </p:nvPicPr>
        <p:blipFill>
          <a:blip r:embed="rId2"/>
          <a:stretch>
            <a:fillRect/>
          </a:stretch>
        </p:blipFill>
        <p:spPr>
          <a:xfrm>
            <a:off x="1938475" y="3117001"/>
            <a:ext cx="8526065" cy="3419952"/>
          </a:xfrm>
          <a:prstGeom prst="rect">
            <a:avLst/>
          </a:prstGeom>
        </p:spPr>
      </p:pic>
    </p:spTree>
    <p:extLst>
      <p:ext uri="{BB962C8B-B14F-4D97-AF65-F5344CB8AC3E}">
        <p14:creationId xmlns:p14="http://schemas.microsoft.com/office/powerpoint/2010/main" val="240023047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Embedded servers</a:t>
            </a:r>
          </a:p>
          <a:p>
            <a:pPr lvl="1"/>
            <a:r>
              <a:rPr lang="en-US" dirty="0" err="1"/>
              <a:t>MobaXterm</a:t>
            </a:r>
            <a:r>
              <a:rPr lang="en-US" dirty="0"/>
              <a:t> allows you to start network daemons for remote access. No extra tool or runtime is needed in order to use these daemons.</a:t>
            </a:r>
          </a:p>
        </p:txBody>
      </p:sp>
      <p:pic>
        <p:nvPicPr>
          <p:cNvPr id="3" name="Picture 2"/>
          <p:cNvPicPr>
            <a:picLocks noChangeAspect="1"/>
          </p:cNvPicPr>
          <p:nvPr/>
        </p:nvPicPr>
        <p:blipFill>
          <a:blip r:embed="rId2"/>
          <a:stretch>
            <a:fillRect/>
          </a:stretch>
        </p:blipFill>
        <p:spPr>
          <a:xfrm>
            <a:off x="5026474" y="3272716"/>
            <a:ext cx="2314898" cy="3143689"/>
          </a:xfrm>
          <a:prstGeom prst="rect">
            <a:avLst/>
          </a:prstGeom>
        </p:spPr>
      </p:pic>
    </p:spTree>
    <p:extLst>
      <p:ext uri="{BB962C8B-B14F-4D97-AF65-F5344CB8AC3E}">
        <p14:creationId xmlns:p14="http://schemas.microsoft.com/office/powerpoint/2010/main" val="206208562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Embedded tools</a:t>
            </a:r>
          </a:p>
          <a:p>
            <a:pPr lvl="1"/>
            <a:r>
              <a:rPr lang="en-US" dirty="0" err="1"/>
              <a:t>MobaXterm</a:t>
            </a:r>
            <a:r>
              <a:rPr lang="en-US" dirty="0"/>
              <a:t> brings some useful tools for </a:t>
            </a:r>
            <a:r>
              <a:rPr lang="en-US" dirty="0" err="1"/>
              <a:t>sysadmins</a:t>
            </a:r>
            <a:r>
              <a:rPr lang="en-US" dirty="0"/>
              <a:t>, developers, webmasters and all users who need to work efficiently with their computer.</a:t>
            </a:r>
          </a:p>
        </p:txBody>
      </p:sp>
      <p:pic>
        <p:nvPicPr>
          <p:cNvPr id="2" name="Picture 1"/>
          <p:cNvPicPr>
            <a:picLocks noChangeAspect="1"/>
          </p:cNvPicPr>
          <p:nvPr/>
        </p:nvPicPr>
        <p:blipFill>
          <a:blip r:embed="rId2"/>
          <a:stretch>
            <a:fillRect/>
          </a:stretch>
        </p:blipFill>
        <p:spPr>
          <a:xfrm>
            <a:off x="5043715" y="3468725"/>
            <a:ext cx="1981477" cy="2962688"/>
          </a:xfrm>
          <a:prstGeom prst="rect">
            <a:avLst/>
          </a:prstGeom>
        </p:spPr>
      </p:pic>
    </p:spTree>
    <p:extLst>
      <p:ext uri="{BB962C8B-B14F-4D97-AF65-F5344CB8AC3E}">
        <p14:creationId xmlns:p14="http://schemas.microsoft.com/office/powerpoint/2010/main" val="46879038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Remote Unix desktop (XDMCP)</a:t>
            </a:r>
          </a:p>
          <a:p>
            <a:pPr lvl="1"/>
            <a:r>
              <a:rPr lang="en-US" dirty="0"/>
              <a:t>Thanks to </a:t>
            </a:r>
            <a:r>
              <a:rPr lang="en-US" dirty="0" err="1"/>
              <a:t>MobaXterm</a:t>
            </a:r>
            <a:r>
              <a:rPr lang="en-US" dirty="0"/>
              <a:t> you can work on your remote Solaris desktop as if you were working locally on your Windows computer using the XDMCP protocol</a:t>
            </a:r>
            <a:r>
              <a:rPr lang="en-US" dirty="0" smtClean="0"/>
              <a:t>.</a:t>
            </a:r>
            <a:endParaRPr lang="en-US" dirty="0"/>
          </a:p>
        </p:txBody>
      </p:sp>
      <p:pic>
        <p:nvPicPr>
          <p:cNvPr id="3" name="Picture 2"/>
          <p:cNvPicPr>
            <a:picLocks noChangeAspect="1"/>
          </p:cNvPicPr>
          <p:nvPr/>
        </p:nvPicPr>
        <p:blipFill>
          <a:blip r:embed="rId2"/>
          <a:stretch>
            <a:fillRect/>
          </a:stretch>
        </p:blipFill>
        <p:spPr>
          <a:xfrm>
            <a:off x="4489352" y="3402624"/>
            <a:ext cx="4200027" cy="3073190"/>
          </a:xfrm>
          <a:prstGeom prst="rect">
            <a:avLst/>
          </a:prstGeom>
        </p:spPr>
      </p:pic>
    </p:spTree>
    <p:extLst>
      <p:ext uri="{BB962C8B-B14F-4D97-AF65-F5344CB8AC3E}">
        <p14:creationId xmlns:p14="http://schemas.microsoft.com/office/powerpoint/2010/main" val="5896217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Remote Windows desktop (RDP)</a:t>
            </a:r>
          </a:p>
          <a:p>
            <a:pPr lvl="1"/>
            <a:r>
              <a:rPr lang="en-US" dirty="0"/>
              <a:t>Take control of your remote Windows computers/servers using the RDP protocol. Many RDP configuration settings are available in the session manager.</a:t>
            </a:r>
          </a:p>
        </p:txBody>
      </p:sp>
      <p:pic>
        <p:nvPicPr>
          <p:cNvPr id="2" name="Picture 1"/>
          <p:cNvPicPr>
            <a:picLocks noChangeAspect="1"/>
          </p:cNvPicPr>
          <p:nvPr/>
        </p:nvPicPr>
        <p:blipFill>
          <a:blip r:embed="rId2"/>
          <a:stretch>
            <a:fillRect/>
          </a:stretch>
        </p:blipFill>
        <p:spPr>
          <a:xfrm>
            <a:off x="3341075" y="3117231"/>
            <a:ext cx="6225475" cy="3525652"/>
          </a:xfrm>
          <a:prstGeom prst="rect">
            <a:avLst/>
          </a:prstGeom>
        </p:spPr>
      </p:pic>
    </p:spTree>
    <p:extLst>
      <p:ext uri="{BB962C8B-B14F-4D97-AF65-F5344CB8AC3E}">
        <p14:creationId xmlns:p14="http://schemas.microsoft.com/office/powerpoint/2010/main" val="340166743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SSH gateway</a:t>
            </a:r>
          </a:p>
          <a:p>
            <a:pPr lvl="1"/>
            <a:r>
              <a:rPr lang="en-US" dirty="0" smtClean="0"/>
              <a:t>In </a:t>
            </a:r>
            <a:r>
              <a:rPr lang="en-US" dirty="0" err="1"/>
              <a:t>ssh</a:t>
            </a:r>
            <a:r>
              <a:rPr lang="en-US" dirty="0"/>
              <a:t>, telnet, RDP, VNC sessions, you can select a "SSH-gateway" (a.k.a. "jump host") in order to tell </a:t>
            </a:r>
            <a:r>
              <a:rPr lang="en-US" dirty="0" err="1"/>
              <a:t>MobaXterm</a:t>
            </a:r>
            <a:r>
              <a:rPr lang="en-US" dirty="0"/>
              <a:t> to connect first to a SSH server before connecting to the end-server you want to reach in the end. This allow you to reach some servers behind a firewall and to secure your connection.</a:t>
            </a:r>
          </a:p>
        </p:txBody>
      </p:sp>
      <p:pic>
        <p:nvPicPr>
          <p:cNvPr id="3" name="Picture 2"/>
          <p:cNvPicPr>
            <a:picLocks noChangeAspect="1"/>
          </p:cNvPicPr>
          <p:nvPr/>
        </p:nvPicPr>
        <p:blipFill>
          <a:blip r:embed="rId2"/>
          <a:stretch>
            <a:fillRect/>
          </a:stretch>
        </p:blipFill>
        <p:spPr>
          <a:xfrm>
            <a:off x="3439606" y="4451046"/>
            <a:ext cx="5506218" cy="857370"/>
          </a:xfrm>
          <a:prstGeom prst="rect">
            <a:avLst/>
          </a:prstGeom>
        </p:spPr>
      </p:pic>
    </p:spTree>
    <p:extLst>
      <p:ext uri="{BB962C8B-B14F-4D97-AF65-F5344CB8AC3E}">
        <p14:creationId xmlns:p14="http://schemas.microsoft.com/office/powerpoint/2010/main" val="114512699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SSH tunnels (port forwarding)</a:t>
            </a:r>
          </a:p>
          <a:p>
            <a:pPr lvl="1"/>
            <a:r>
              <a:rPr lang="en-US" dirty="0"/>
              <a:t>The graphical SSH tunnels manager allows you to create your SSH tunnels using an intuitive graphical tool.</a:t>
            </a:r>
          </a:p>
        </p:txBody>
      </p:sp>
      <p:pic>
        <p:nvPicPr>
          <p:cNvPr id="2" name="Picture 1"/>
          <p:cNvPicPr>
            <a:picLocks noChangeAspect="1"/>
          </p:cNvPicPr>
          <p:nvPr/>
        </p:nvPicPr>
        <p:blipFill>
          <a:blip r:embed="rId2"/>
          <a:stretch>
            <a:fillRect/>
          </a:stretch>
        </p:blipFill>
        <p:spPr>
          <a:xfrm>
            <a:off x="4615961" y="2891636"/>
            <a:ext cx="5458765" cy="3706647"/>
          </a:xfrm>
          <a:prstGeom prst="rect">
            <a:avLst/>
          </a:prstGeom>
        </p:spPr>
      </p:pic>
    </p:spTree>
    <p:extLst>
      <p:ext uri="{BB962C8B-B14F-4D97-AF65-F5344CB8AC3E}">
        <p14:creationId xmlns:p14="http://schemas.microsoft.com/office/powerpoint/2010/main" val="401056428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err="1"/>
              <a:t>MobApt</a:t>
            </a:r>
            <a:r>
              <a:rPr lang="en-US" b="1" dirty="0"/>
              <a:t> package manager</a:t>
            </a:r>
          </a:p>
          <a:p>
            <a:pPr lvl="1"/>
            <a:r>
              <a:rPr lang="en-US" dirty="0" err="1"/>
              <a:t>MobaXterm</a:t>
            </a:r>
            <a:r>
              <a:rPr lang="en-US" dirty="0"/>
              <a:t> package manager (</a:t>
            </a:r>
            <a:r>
              <a:rPr lang="en-US" dirty="0" err="1"/>
              <a:t>MobApt</a:t>
            </a:r>
            <a:r>
              <a:rPr lang="en-US" dirty="0"/>
              <a:t> / apt-get) allows you to download and use much more Unix tools directly into </a:t>
            </a:r>
            <a:r>
              <a:rPr lang="en-US" dirty="0" err="1"/>
              <a:t>MobaXterm</a:t>
            </a:r>
            <a:r>
              <a:rPr lang="en-US" dirty="0"/>
              <a:t> terminal.</a:t>
            </a:r>
          </a:p>
        </p:txBody>
      </p:sp>
      <p:pic>
        <p:nvPicPr>
          <p:cNvPr id="3" name="Picture 2"/>
          <p:cNvPicPr>
            <a:picLocks noChangeAspect="1"/>
          </p:cNvPicPr>
          <p:nvPr/>
        </p:nvPicPr>
        <p:blipFill>
          <a:blip r:embed="rId2"/>
          <a:stretch>
            <a:fillRect/>
          </a:stretch>
        </p:blipFill>
        <p:spPr>
          <a:xfrm>
            <a:off x="4018084" y="3093479"/>
            <a:ext cx="5883062" cy="3383523"/>
          </a:xfrm>
          <a:prstGeom prst="rect">
            <a:avLst/>
          </a:prstGeom>
        </p:spPr>
      </p:pic>
    </p:spTree>
    <p:extLst>
      <p:ext uri="{BB962C8B-B14F-4D97-AF65-F5344CB8AC3E}">
        <p14:creationId xmlns:p14="http://schemas.microsoft.com/office/powerpoint/2010/main" val="2306475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What</a:t>
            </a:r>
            <a:r>
              <a:rPr lang="tr-TR" dirty="0" smtClean="0"/>
              <a:t> is Port </a:t>
            </a:r>
            <a:r>
              <a:rPr lang="tr-TR" dirty="0" err="1" smtClean="0"/>
              <a:t>Forwarding</a:t>
            </a:r>
            <a:r>
              <a:rPr lang="tr-TR" dirty="0" smtClean="0"/>
              <a:t> </a:t>
            </a:r>
            <a:r>
              <a:rPr lang="tr-TR" dirty="0" err="1" smtClean="0"/>
              <a:t>and</a:t>
            </a:r>
            <a:r>
              <a:rPr lang="tr-TR" dirty="0" smtClean="0"/>
              <a:t> NAT?</a:t>
            </a:r>
            <a:endParaRPr lang="tr-TR" dirty="0"/>
          </a:p>
        </p:txBody>
      </p:sp>
      <p:pic>
        <p:nvPicPr>
          <p:cNvPr id="4" name="Picture 3"/>
          <p:cNvPicPr>
            <a:picLocks noChangeAspect="1"/>
          </p:cNvPicPr>
          <p:nvPr/>
        </p:nvPicPr>
        <p:blipFill>
          <a:blip r:embed="rId2"/>
          <a:stretch>
            <a:fillRect/>
          </a:stretch>
        </p:blipFill>
        <p:spPr>
          <a:xfrm>
            <a:off x="1175976" y="2013528"/>
            <a:ext cx="4338435" cy="2288832"/>
          </a:xfrm>
          <a:prstGeom prst="rect">
            <a:avLst/>
          </a:prstGeom>
        </p:spPr>
      </p:pic>
      <p:pic>
        <p:nvPicPr>
          <p:cNvPr id="5" name="Picture 4"/>
          <p:cNvPicPr>
            <a:picLocks noChangeAspect="1"/>
          </p:cNvPicPr>
          <p:nvPr/>
        </p:nvPicPr>
        <p:blipFill>
          <a:blip r:embed="rId3"/>
          <a:stretch>
            <a:fillRect/>
          </a:stretch>
        </p:blipFill>
        <p:spPr>
          <a:xfrm>
            <a:off x="6040884" y="1932516"/>
            <a:ext cx="5871609" cy="3023392"/>
          </a:xfrm>
          <a:prstGeom prst="rect">
            <a:avLst/>
          </a:prstGeom>
        </p:spPr>
      </p:pic>
      <p:sp>
        <p:nvSpPr>
          <p:cNvPr id="7" name="Rectangle 6"/>
          <p:cNvSpPr/>
          <p:nvPr/>
        </p:nvSpPr>
        <p:spPr>
          <a:xfrm>
            <a:off x="106547" y="5999631"/>
            <a:ext cx="5792676" cy="369332"/>
          </a:xfrm>
          <a:prstGeom prst="rect">
            <a:avLst/>
          </a:prstGeom>
        </p:spPr>
        <p:txBody>
          <a:bodyPr wrap="none">
            <a:spAutoFit/>
          </a:bodyPr>
          <a:lstStyle/>
          <a:p>
            <a:r>
              <a:rPr lang="tr-TR" dirty="0" smtClean="0"/>
              <a:t>https://en.wikipedia.org/wiki/Network_address_translation</a:t>
            </a:r>
            <a:endParaRPr lang="tr-TR" dirty="0"/>
          </a:p>
        </p:txBody>
      </p:sp>
      <p:sp>
        <p:nvSpPr>
          <p:cNvPr id="9" name="Rectangle 8"/>
          <p:cNvSpPr/>
          <p:nvPr/>
        </p:nvSpPr>
        <p:spPr>
          <a:xfrm>
            <a:off x="106547" y="6366225"/>
            <a:ext cx="5845959" cy="369332"/>
          </a:xfrm>
          <a:prstGeom prst="rect">
            <a:avLst/>
          </a:prstGeom>
        </p:spPr>
        <p:txBody>
          <a:bodyPr wrap="none">
            <a:spAutoFit/>
          </a:bodyPr>
          <a:lstStyle/>
          <a:p>
            <a:r>
              <a:rPr lang="tr-TR" dirty="0" smtClean="0"/>
              <a:t>https://www.networkantics.com/sonicwall-port-forwarding/</a:t>
            </a:r>
            <a:endParaRPr lang="tr-TR" dirty="0"/>
          </a:p>
        </p:txBody>
      </p:sp>
    </p:spTree>
    <p:extLst>
      <p:ext uri="{BB962C8B-B14F-4D97-AF65-F5344CB8AC3E}">
        <p14:creationId xmlns:p14="http://schemas.microsoft.com/office/powerpoint/2010/main" val="13863660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Text Editor</a:t>
            </a:r>
          </a:p>
          <a:p>
            <a:pPr lvl="1"/>
            <a:r>
              <a:rPr lang="en-US" dirty="0"/>
              <a:t>When you connect to a remote server using SSH, you will be able to edit remote files directly using the embedded text editor "</a:t>
            </a:r>
            <a:r>
              <a:rPr lang="en-US" dirty="0" err="1"/>
              <a:t>MobaTextEditor</a:t>
            </a:r>
            <a:r>
              <a:rPr lang="en-US" dirty="0"/>
              <a:t>" by just double-clicking on them!</a:t>
            </a:r>
          </a:p>
        </p:txBody>
      </p:sp>
      <p:pic>
        <p:nvPicPr>
          <p:cNvPr id="2" name="Picture 1"/>
          <p:cNvPicPr>
            <a:picLocks noChangeAspect="1"/>
          </p:cNvPicPr>
          <p:nvPr/>
        </p:nvPicPr>
        <p:blipFill>
          <a:blip r:embed="rId2"/>
          <a:stretch>
            <a:fillRect/>
          </a:stretch>
        </p:blipFill>
        <p:spPr>
          <a:xfrm>
            <a:off x="4536830" y="3249787"/>
            <a:ext cx="6444761" cy="3311303"/>
          </a:xfrm>
          <a:prstGeom prst="rect">
            <a:avLst/>
          </a:prstGeom>
        </p:spPr>
      </p:pic>
    </p:spTree>
    <p:extLst>
      <p:ext uri="{BB962C8B-B14F-4D97-AF65-F5344CB8AC3E}">
        <p14:creationId xmlns:p14="http://schemas.microsoft.com/office/powerpoint/2010/main" val="33518850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Macros support</a:t>
            </a:r>
          </a:p>
          <a:p>
            <a:pPr lvl="1"/>
            <a:r>
              <a:rPr lang="en-US" dirty="0"/>
              <a:t>You can record macros in </a:t>
            </a:r>
            <a:r>
              <a:rPr lang="en-US" dirty="0" err="1"/>
              <a:t>MobaXterm</a:t>
            </a:r>
            <a:r>
              <a:rPr lang="en-US" dirty="0"/>
              <a:t> terminal: everything you type in the terminal will be recorded in order to replay it later on other servers.</a:t>
            </a:r>
          </a:p>
        </p:txBody>
      </p:sp>
      <p:pic>
        <p:nvPicPr>
          <p:cNvPr id="3" name="Picture 2"/>
          <p:cNvPicPr>
            <a:picLocks noChangeAspect="1"/>
          </p:cNvPicPr>
          <p:nvPr/>
        </p:nvPicPr>
        <p:blipFill>
          <a:blip r:embed="rId2"/>
          <a:stretch>
            <a:fillRect/>
          </a:stretch>
        </p:blipFill>
        <p:spPr>
          <a:xfrm>
            <a:off x="5064188" y="3039697"/>
            <a:ext cx="2591162" cy="3486637"/>
          </a:xfrm>
          <a:prstGeom prst="rect">
            <a:avLst/>
          </a:prstGeom>
        </p:spPr>
      </p:pic>
    </p:spTree>
    <p:extLst>
      <p:ext uri="{BB962C8B-B14F-4D97-AF65-F5344CB8AC3E}">
        <p14:creationId xmlns:p14="http://schemas.microsoft.com/office/powerpoint/2010/main" val="7101486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Syntax highlighting in terminal</a:t>
            </a:r>
          </a:p>
          <a:p>
            <a:pPr lvl="1"/>
            <a:r>
              <a:rPr lang="en-US" dirty="0" err="1"/>
              <a:t>MobaXterm</a:t>
            </a:r>
            <a:r>
              <a:rPr lang="en-US" dirty="0"/>
              <a:t> embedded terminal can highlight syntax or use coloration for keywords, even if you are connected to a remote server which does not support colors. This is useful especially when analyzing log files, editing code or trying to detect important keywords. You can even build your own syntax definitions easily.</a:t>
            </a:r>
          </a:p>
        </p:txBody>
      </p:sp>
      <p:pic>
        <p:nvPicPr>
          <p:cNvPr id="6" name="Picture 5"/>
          <p:cNvPicPr>
            <a:picLocks noChangeAspect="1"/>
          </p:cNvPicPr>
          <p:nvPr/>
        </p:nvPicPr>
        <p:blipFill>
          <a:blip r:embed="rId2"/>
          <a:stretch>
            <a:fillRect/>
          </a:stretch>
        </p:blipFill>
        <p:spPr>
          <a:xfrm>
            <a:off x="4317023" y="3719147"/>
            <a:ext cx="4310451" cy="3079946"/>
          </a:xfrm>
          <a:prstGeom prst="rect">
            <a:avLst/>
          </a:prstGeom>
        </p:spPr>
      </p:pic>
    </p:spTree>
    <p:extLst>
      <p:ext uri="{BB962C8B-B14F-4D97-AF65-F5344CB8AC3E}">
        <p14:creationId xmlns:p14="http://schemas.microsoft.com/office/powerpoint/2010/main" val="26020584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en-US" b="1" dirty="0"/>
              <a:t>Professional Customizer</a:t>
            </a:r>
          </a:p>
          <a:p>
            <a:pPr lvl="1"/>
            <a:r>
              <a:rPr lang="en-US" dirty="0" err="1"/>
              <a:t>MobaXterm</a:t>
            </a:r>
            <a:r>
              <a:rPr lang="en-US" dirty="0"/>
              <a:t> Professional Edition gives you access to the "Customizer" software. This program allows you to generate customized copies of </a:t>
            </a:r>
            <a:r>
              <a:rPr lang="en-US" dirty="0" err="1"/>
              <a:t>MobaXterm</a:t>
            </a:r>
            <a:r>
              <a:rPr lang="en-US" dirty="0"/>
              <a:t> with your own logo and default settings.</a:t>
            </a:r>
          </a:p>
        </p:txBody>
      </p:sp>
      <p:pic>
        <p:nvPicPr>
          <p:cNvPr id="2" name="Picture 1"/>
          <p:cNvPicPr>
            <a:picLocks noChangeAspect="1"/>
          </p:cNvPicPr>
          <p:nvPr/>
        </p:nvPicPr>
        <p:blipFill>
          <a:blip r:embed="rId2"/>
          <a:stretch>
            <a:fillRect/>
          </a:stretch>
        </p:blipFill>
        <p:spPr>
          <a:xfrm>
            <a:off x="4923691" y="2950791"/>
            <a:ext cx="5267161" cy="3790387"/>
          </a:xfrm>
          <a:prstGeom prst="rect">
            <a:avLst/>
          </a:prstGeom>
        </p:spPr>
      </p:pic>
    </p:spTree>
    <p:extLst>
      <p:ext uri="{BB962C8B-B14F-4D97-AF65-F5344CB8AC3E}">
        <p14:creationId xmlns:p14="http://schemas.microsoft.com/office/powerpoint/2010/main" val="72638396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tr-TR" b="1" dirty="0" smtClean="0"/>
              <a:t>Remote Connection Tools</a:t>
            </a:r>
            <a:br>
              <a:rPr lang="tr-TR" b="1" dirty="0" smtClean="0"/>
            </a:br>
            <a:r>
              <a:rPr lang="tr-TR" b="1" dirty="0" smtClean="0"/>
              <a:t>(</a:t>
            </a:r>
            <a:r>
              <a:rPr lang="tr-TR" b="1" dirty="0" err="1" smtClean="0"/>
              <a:t>MobaXterm</a:t>
            </a:r>
            <a:r>
              <a:rPr lang="tr-TR" b="1" dirty="0" smtClean="0"/>
              <a:t>) </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tr-TR" dirty="0" err="1"/>
              <a:t>MobaXterm</a:t>
            </a:r>
            <a:r>
              <a:rPr lang="tr-TR" dirty="0"/>
              <a:t> </a:t>
            </a:r>
            <a:r>
              <a:rPr lang="tr-TR" dirty="0" err="1"/>
              <a:t>live</a:t>
            </a:r>
            <a:r>
              <a:rPr lang="tr-TR" dirty="0"/>
              <a:t> </a:t>
            </a:r>
            <a:r>
              <a:rPr lang="tr-TR" dirty="0" err="1" smtClean="0"/>
              <a:t>demo</a:t>
            </a:r>
            <a:endParaRPr lang="tr-TR" dirty="0"/>
          </a:p>
        </p:txBody>
      </p:sp>
      <p:sp>
        <p:nvSpPr>
          <p:cNvPr id="3" name="Rectangle 2"/>
          <p:cNvSpPr/>
          <p:nvPr/>
        </p:nvSpPr>
        <p:spPr>
          <a:xfrm>
            <a:off x="2118946" y="2449220"/>
            <a:ext cx="8528538" cy="646331"/>
          </a:xfrm>
          <a:prstGeom prst="rect">
            <a:avLst/>
          </a:prstGeom>
        </p:spPr>
        <p:txBody>
          <a:bodyPr wrap="square">
            <a:spAutoFit/>
          </a:bodyPr>
          <a:lstStyle/>
          <a:p>
            <a:r>
              <a:rPr lang="tr-TR" sz="3600" dirty="0" smtClean="0"/>
              <a:t>https://mobaxterm.mobatek.net/demo.html</a:t>
            </a:r>
            <a:endParaRPr lang="tr-TR" sz="3600" dirty="0"/>
          </a:p>
        </p:txBody>
      </p:sp>
      <p:pic>
        <p:nvPicPr>
          <p:cNvPr id="6" name="Picture 5"/>
          <p:cNvPicPr>
            <a:picLocks noChangeAspect="1"/>
          </p:cNvPicPr>
          <p:nvPr/>
        </p:nvPicPr>
        <p:blipFill>
          <a:blip r:embed="rId2"/>
          <a:stretch>
            <a:fillRect/>
          </a:stretch>
        </p:blipFill>
        <p:spPr>
          <a:xfrm>
            <a:off x="3493114" y="3095551"/>
            <a:ext cx="4908065" cy="3149342"/>
          </a:xfrm>
          <a:prstGeom prst="rect">
            <a:avLst/>
          </a:prstGeom>
        </p:spPr>
      </p:pic>
    </p:spTree>
    <p:extLst>
      <p:ext uri="{BB962C8B-B14F-4D97-AF65-F5344CB8AC3E}">
        <p14:creationId xmlns:p14="http://schemas.microsoft.com/office/powerpoint/2010/main" val="235057058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Remote Desktop using SSH Tunnel with </a:t>
            </a:r>
            <a:r>
              <a:rPr lang="en-US" b="1" dirty="0" err="1" smtClean="0"/>
              <a:t>MobaXterm</a:t>
            </a:r>
            <a:endParaRPr lang="en-US" b="1" dirty="0"/>
          </a:p>
        </p:txBody>
      </p:sp>
      <p:sp>
        <p:nvSpPr>
          <p:cNvPr id="5" name="Content Placeholder 4"/>
          <p:cNvSpPr>
            <a:spLocks noGrp="1"/>
          </p:cNvSpPr>
          <p:nvPr>
            <p:ph idx="1"/>
          </p:nvPr>
        </p:nvSpPr>
        <p:spPr>
          <a:xfrm>
            <a:off x="838200" y="1825625"/>
            <a:ext cx="11353800" cy="1893522"/>
          </a:xfrm>
        </p:spPr>
        <p:txBody>
          <a:bodyPr>
            <a:normAutofit/>
          </a:bodyPr>
          <a:lstStyle/>
          <a:p>
            <a:r>
              <a:rPr lang="tr-TR" dirty="0" err="1"/>
              <a:t>MobaXterm</a:t>
            </a:r>
            <a:r>
              <a:rPr lang="tr-TR" dirty="0"/>
              <a:t> </a:t>
            </a:r>
            <a:r>
              <a:rPr lang="tr-TR" dirty="0" err="1"/>
              <a:t>live</a:t>
            </a:r>
            <a:r>
              <a:rPr lang="tr-TR" dirty="0"/>
              <a:t> </a:t>
            </a:r>
            <a:r>
              <a:rPr lang="tr-TR" dirty="0" err="1" smtClean="0"/>
              <a:t>demo</a:t>
            </a:r>
            <a:endParaRPr lang="tr-TR" dirty="0"/>
          </a:p>
        </p:txBody>
      </p:sp>
    </p:spTree>
    <p:extLst>
      <p:ext uri="{BB962C8B-B14F-4D97-AF65-F5344CB8AC3E}">
        <p14:creationId xmlns:p14="http://schemas.microsoft.com/office/powerpoint/2010/main" val="113987084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smtClean="0"/>
              <a:t>References</a:t>
            </a:r>
            <a:endParaRPr lang="tr-TR" dirty="0"/>
          </a:p>
        </p:txBody>
      </p:sp>
      <p:sp>
        <p:nvSpPr>
          <p:cNvPr id="5" name="Content Placeholder 4"/>
          <p:cNvSpPr>
            <a:spLocks noGrp="1"/>
          </p:cNvSpPr>
          <p:nvPr>
            <p:ph idx="1"/>
          </p:nvPr>
        </p:nvSpPr>
        <p:spPr/>
        <p:txBody>
          <a:bodyPr>
            <a:normAutofit/>
          </a:bodyPr>
          <a:lstStyle/>
          <a:p>
            <a:r>
              <a:rPr lang="en-US" dirty="0" smtClean="0">
                <a:hlinkClick r:id="rId2"/>
              </a:rPr>
              <a:t>https://phoenixnap.com/kb/ssh-to-connect-to-remote-server-linux-or-windows</a:t>
            </a:r>
            <a:endParaRPr lang="tr-TR" dirty="0" smtClean="0"/>
          </a:p>
          <a:p>
            <a:r>
              <a:rPr lang="tr-TR" dirty="0" smtClean="0">
                <a:hlinkClick r:id="rId3"/>
              </a:rPr>
              <a:t>https://winscp.net/eng/docs/guide_windows_openssh_server</a:t>
            </a:r>
            <a:endParaRPr lang="tr-TR" dirty="0" smtClean="0"/>
          </a:p>
          <a:p>
            <a:r>
              <a:rPr lang="tr-TR" dirty="0" smtClean="0">
                <a:hlinkClick r:id="rId4"/>
              </a:rPr>
              <a:t>http://john-cd.com/cheatsheets/</a:t>
            </a:r>
            <a:endParaRPr lang="tr-TR" dirty="0" smtClean="0"/>
          </a:p>
          <a:p>
            <a:r>
              <a:rPr lang="tr-TR" dirty="0" smtClean="0">
                <a:hlinkClick r:id="rId5"/>
              </a:rPr>
              <a:t>https://mobaxterm.mobatek.net/features.html</a:t>
            </a:r>
            <a:endParaRPr lang="tr-TR" dirty="0" smtClean="0"/>
          </a:p>
          <a:p>
            <a:endParaRPr lang="tr-TR" dirty="0" smtClean="0"/>
          </a:p>
          <a:p>
            <a:endParaRPr lang="tr-TR" dirty="0" smtClean="0"/>
          </a:p>
          <a:p>
            <a:endParaRPr lang="tr-TR" dirty="0"/>
          </a:p>
        </p:txBody>
      </p:sp>
    </p:spTree>
    <p:extLst>
      <p:ext uri="{BB962C8B-B14F-4D97-AF65-F5344CB8AC3E}">
        <p14:creationId xmlns:p14="http://schemas.microsoft.com/office/powerpoint/2010/main" val="345393465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Package</a:t>
            </a:r>
            <a:r>
              <a:rPr lang="tr-TR" dirty="0" smtClean="0"/>
              <a:t> </a:t>
            </a:r>
            <a:r>
              <a:rPr lang="tr-TR" dirty="0" err="1" smtClean="0"/>
              <a:t>Managers</a:t>
            </a:r>
            <a:endParaRPr lang="tr-TR" dirty="0"/>
          </a:p>
        </p:txBody>
      </p:sp>
      <p:sp>
        <p:nvSpPr>
          <p:cNvPr id="5" name="Text Placeholder 4"/>
          <p:cNvSpPr>
            <a:spLocks noGrp="1"/>
          </p:cNvSpPr>
          <p:nvPr>
            <p:ph type="body" idx="1"/>
          </p:nvPr>
        </p:nvSpPr>
        <p:spPr/>
        <p:txBody>
          <a:bodyPr/>
          <a:lstStyle/>
          <a:p>
            <a:r>
              <a:rPr lang="tr-TR" dirty="0" smtClean="0"/>
              <a:t>https://en.wikipedia.org/wiki/List_of_software_package_management_systems</a:t>
            </a:r>
            <a:endParaRPr lang="tr-TR" dirty="0"/>
          </a:p>
        </p:txBody>
      </p:sp>
    </p:spTree>
    <p:extLst>
      <p:ext uri="{BB962C8B-B14F-4D97-AF65-F5344CB8AC3E}">
        <p14:creationId xmlns:p14="http://schemas.microsoft.com/office/powerpoint/2010/main" val="20038078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Chocolatey</a:t>
            </a:r>
            <a:r>
              <a:rPr lang="tr-TR" dirty="0" smtClean="0"/>
              <a:t> (Windows)</a:t>
            </a:r>
            <a:endParaRPr lang="tr-TR" dirty="0"/>
          </a:p>
        </p:txBody>
      </p:sp>
      <p:sp>
        <p:nvSpPr>
          <p:cNvPr id="5" name="Content Placeholder 4"/>
          <p:cNvSpPr>
            <a:spLocks noGrp="1"/>
          </p:cNvSpPr>
          <p:nvPr>
            <p:ph idx="1"/>
          </p:nvPr>
        </p:nvSpPr>
        <p:spPr/>
        <p:txBody>
          <a:bodyPr/>
          <a:lstStyle/>
          <a:p>
            <a:r>
              <a:rPr lang="en-US" dirty="0"/>
              <a:t>Requirements</a:t>
            </a:r>
          </a:p>
          <a:p>
            <a:pPr lvl="1"/>
            <a:r>
              <a:rPr lang="en-US" dirty="0"/>
              <a:t>Windows 7+ / Windows Server 2003+</a:t>
            </a:r>
          </a:p>
          <a:p>
            <a:pPr lvl="1"/>
            <a:r>
              <a:rPr lang="en-US" dirty="0"/>
              <a:t>PowerShell v2+</a:t>
            </a:r>
          </a:p>
          <a:p>
            <a:pPr lvl="1"/>
            <a:r>
              <a:rPr lang="en-US" dirty="0"/>
              <a:t>.NET Framework 4+ (the installation will attempt to install .NET 4.0 if you do not have it installed</a:t>
            </a:r>
            <a:r>
              <a:rPr lang="en-US" dirty="0" smtClean="0"/>
              <a:t>)</a:t>
            </a:r>
            <a:endParaRPr lang="tr-TR" dirty="0" smtClean="0"/>
          </a:p>
          <a:p>
            <a:r>
              <a:rPr lang="tr-TR" dirty="0" err="1"/>
              <a:t>Install</a:t>
            </a:r>
            <a:r>
              <a:rPr lang="tr-TR" dirty="0"/>
              <a:t> </a:t>
            </a:r>
            <a:r>
              <a:rPr lang="tr-TR" dirty="0" err="1"/>
              <a:t>with</a:t>
            </a:r>
            <a:r>
              <a:rPr lang="tr-TR" dirty="0"/>
              <a:t> cmd.exe</a:t>
            </a:r>
          </a:p>
          <a:p>
            <a:pPr lvl="1"/>
            <a:r>
              <a:rPr lang="en-US" dirty="0" smtClean="0"/>
              <a:t>@"%</a:t>
            </a:r>
            <a:r>
              <a:rPr lang="en-US" dirty="0" err="1" smtClean="0"/>
              <a:t>SystemRoot</a:t>
            </a:r>
            <a:r>
              <a:rPr lang="en-US" dirty="0" smtClean="0"/>
              <a:t>%\System32\</a:t>
            </a:r>
            <a:r>
              <a:rPr lang="en-US" dirty="0" err="1" smtClean="0"/>
              <a:t>WindowsPowerShell</a:t>
            </a:r>
            <a:r>
              <a:rPr lang="en-US" dirty="0" smtClean="0"/>
              <a:t>\v1.0\powershell.exe" -</a:t>
            </a:r>
            <a:r>
              <a:rPr lang="en-US" dirty="0" err="1" smtClean="0"/>
              <a:t>NoProfile</a:t>
            </a:r>
            <a:r>
              <a:rPr lang="en-US" dirty="0" smtClean="0"/>
              <a:t> -</a:t>
            </a:r>
            <a:r>
              <a:rPr lang="en-US" dirty="0" err="1" smtClean="0"/>
              <a:t>InputFormat</a:t>
            </a:r>
            <a:r>
              <a:rPr lang="en-US" dirty="0" smtClean="0"/>
              <a:t> None -</a:t>
            </a:r>
            <a:r>
              <a:rPr lang="en-US" dirty="0" err="1" smtClean="0"/>
              <a:t>ExecutionPolicy</a:t>
            </a:r>
            <a:r>
              <a:rPr lang="en-US" dirty="0" smtClean="0"/>
              <a:t> Bypass -Command "</a:t>
            </a:r>
            <a:r>
              <a:rPr lang="en-US" dirty="0" err="1" smtClean="0"/>
              <a:t>iex</a:t>
            </a:r>
            <a:r>
              <a:rPr lang="en-US" dirty="0" smtClean="0"/>
              <a:t> ((New-Object </a:t>
            </a:r>
            <a:r>
              <a:rPr lang="en-US" dirty="0" err="1" smtClean="0"/>
              <a:t>System.Net.WebClient</a:t>
            </a:r>
            <a:r>
              <a:rPr lang="en-US" dirty="0" smtClean="0"/>
              <a:t>).</a:t>
            </a:r>
            <a:r>
              <a:rPr lang="en-US" dirty="0" err="1" smtClean="0"/>
              <a:t>DownloadString</a:t>
            </a:r>
            <a:r>
              <a:rPr lang="en-US" dirty="0" smtClean="0"/>
              <a:t>('https://chocolatey.org/install.ps1'))" &amp;&amp; SET "PATH=%PATH%;%ALLUSERSPROFILE%\chocolatey\bin"</a:t>
            </a:r>
            <a:endParaRPr lang="en-US" dirty="0"/>
          </a:p>
          <a:p>
            <a:endParaRPr lang="tr-TR" dirty="0"/>
          </a:p>
        </p:txBody>
      </p:sp>
    </p:spTree>
    <p:extLst>
      <p:ext uri="{BB962C8B-B14F-4D97-AF65-F5344CB8AC3E}">
        <p14:creationId xmlns:p14="http://schemas.microsoft.com/office/powerpoint/2010/main" val="42039345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Chocolatey</a:t>
            </a:r>
            <a:r>
              <a:rPr lang="tr-TR" dirty="0" smtClean="0"/>
              <a:t> (Windows)</a:t>
            </a:r>
            <a:endParaRPr lang="tr-TR" dirty="0"/>
          </a:p>
        </p:txBody>
      </p:sp>
      <p:sp>
        <p:nvSpPr>
          <p:cNvPr id="5" name="Content Placeholder 4"/>
          <p:cNvSpPr>
            <a:spLocks noGrp="1"/>
          </p:cNvSpPr>
          <p:nvPr>
            <p:ph idx="1"/>
          </p:nvPr>
        </p:nvSpPr>
        <p:spPr/>
        <p:txBody>
          <a:bodyPr/>
          <a:lstStyle/>
          <a:p>
            <a:r>
              <a:rPr lang="en-US" dirty="0"/>
              <a:t>Requirements</a:t>
            </a:r>
          </a:p>
          <a:p>
            <a:pPr lvl="1"/>
            <a:r>
              <a:rPr lang="en-US" dirty="0"/>
              <a:t>Windows 7+ / Windows Server 2003+</a:t>
            </a:r>
          </a:p>
          <a:p>
            <a:pPr lvl="1"/>
            <a:r>
              <a:rPr lang="en-US" dirty="0"/>
              <a:t>PowerShell v2+</a:t>
            </a:r>
          </a:p>
          <a:p>
            <a:pPr lvl="1"/>
            <a:r>
              <a:rPr lang="en-US" dirty="0"/>
              <a:t>.NET Framework 4+ (the installation will attempt to install .NET 4.0 if you do not have it installed</a:t>
            </a:r>
            <a:r>
              <a:rPr lang="en-US" dirty="0" smtClean="0"/>
              <a:t>)</a:t>
            </a:r>
            <a:endParaRPr lang="tr-TR" dirty="0" smtClean="0"/>
          </a:p>
          <a:p>
            <a:r>
              <a:rPr lang="tr-TR" dirty="0" err="1"/>
              <a:t>Install</a:t>
            </a:r>
            <a:r>
              <a:rPr lang="tr-TR" dirty="0"/>
              <a:t> </a:t>
            </a:r>
            <a:r>
              <a:rPr lang="tr-TR" dirty="0" err="1"/>
              <a:t>with</a:t>
            </a:r>
            <a:r>
              <a:rPr lang="tr-TR" dirty="0"/>
              <a:t> cmd.exe</a:t>
            </a:r>
          </a:p>
          <a:p>
            <a:pPr lvl="1"/>
            <a:r>
              <a:rPr lang="en-US" dirty="0" smtClean="0"/>
              <a:t>@"%</a:t>
            </a:r>
            <a:r>
              <a:rPr lang="en-US" dirty="0" err="1" smtClean="0"/>
              <a:t>SystemRoot</a:t>
            </a:r>
            <a:r>
              <a:rPr lang="en-US" dirty="0" smtClean="0"/>
              <a:t>%\System32\</a:t>
            </a:r>
            <a:r>
              <a:rPr lang="en-US" dirty="0" err="1" smtClean="0"/>
              <a:t>WindowsPowerShell</a:t>
            </a:r>
            <a:r>
              <a:rPr lang="en-US" dirty="0" smtClean="0"/>
              <a:t>\v1.0\powershell.exe" -</a:t>
            </a:r>
            <a:r>
              <a:rPr lang="en-US" dirty="0" err="1" smtClean="0"/>
              <a:t>NoProfile</a:t>
            </a:r>
            <a:r>
              <a:rPr lang="en-US" dirty="0" smtClean="0"/>
              <a:t> -</a:t>
            </a:r>
            <a:r>
              <a:rPr lang="en-US" dirty="0" err="1" smtClean="0"/>
              <a:t>InputFormat</a:t>
            </a:r>
            <a:r>
              <a:rPr lang="en-US" dirty="0" smtClean="0"/>
              <a:t> None -</a:t>
            </a:r>
            <a:r>
              <a:rPr lang="en-US" dirty="0" err="1" smtClean="0"/>
              <a:t>ExecutionPolicy</a:t>
            </a:r>
            <a:r>
              <a:rPr lang="en-US" dirty="0" smtClean="0"/>
              <a:t> Bypass -Command "</a:t>
            </a:r>
            <a:r>
              <a:rPr lang="en-US" dirty="0" err="1" smtClean="0"/>
              <a:t>iex</a:t>
            </a:r>
            <a:r>
              <a:rPr lang="en-US" dirty="0" smtClean="0"/>
              <a:t> ((New-Object </a:t>
            </a:r>
            <a:r>
              <a:rPr lang="en-US" dirty="0" err="1" smtClean="0"/>
              <a:t>System.Net.WebClient</a:t>
            </a:r>
            <a:r>
              <a:rPr lang="en-US" dirty="0" smtClean="0"/>
              <a:t>).</a:t>
            </a:r>
            <a:r>
              <a:rPr lang="en-US" dirty="0" err="1" smtClean="0"/>
              <a:t>DownloadString</a:t>
            </a:r>
            <a:r>
              <a:rPr lang="en-US" dirty="0" smtClean="0"/>
              <a:t>('https://chocolatey.org/install.ps1'))" &amp;&amp; SET "PATH=%PATH%;%ALLUSERSPROFILE%\chocolatey\bin"</a:t>
            </a:r>
            <a:endParaRPr lang="en-US" dirty="0"/>
          </a:p>
          <a:p>
            <a:endParaRPr lang="tr-TR" dirty="0"/>
          </a:p>
        </p:txBody>
      </p:sp>
      <p:sp>
        <p:nvSpPr>
          <p:cNvPr id="2" name="Rectangle 1"/>
          <p:cNvSpPr/>
          <p:nvPr/>
        </p:nvSpPr>
        <p:spPr>
          <a:xfrm>
            <a:off x="7045531" y="1027906"/>
            <a:ext cx="3218060" cy="369332"/>
          </a:xfrm>
          <a:prstGeom prst="rect">
            <a:avLst/>
          </a:prstGeom>
        </p:spPr>
        <p:txBody>
          <a:bodyPr wrap="none">
            <a:spAutoFit/>
          </a:bodyPr>
          <a:lstStyle/>
          <a:p>
            <a:r>
              <a:rPr lang="tr-TR" dirty="0" smtClean="0"/>
              <a:t>https://chocolatey.org/packages</a:t>
            </a:r>
            <a:endParaRPr lang="tr-TR" dirty="0"/>
          </a:p>
        </p:txBody>
      </p:sp>
    </p:spTree>
    <p:extLst>
      <p:ext uri="{BB962C8B-B14F-4D97-AF65-F5344CB8AC3E}">
        <p14:creationId xmlns:p14="http://schemas.microsoft.com/office/powerpoint/2010/main" val="2167782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What</a:t>
            </a:r>
            <a:r>
              <a:rPr lang="tr-TR" dirty="0" smtClean="0"/>
              <a:t> is Internet </a:t>
            </a:r>
            <a:r>
              <a:rPr lang="tr-TR" dirty="0" err="1" smtClean="0"/>
              <a:t>Packet</a:t>
            </a:r>
            <a:r>
              <a:rPr lang="tr-TR" dirty="0" smtClean="0"/>
              <a:t>?</a:t>
            </a:r>
            <a:endParaRPr lang="tr-TR" dirty="0"/>
          </a:p>
        </p:txBody>
      </p:sp>
      <p:pic>
        <p:nvPicPr>
          <p:cNvPr id="3" name="Picture 2"/>
          <p:cNvPicPr>
            <a:picLocks noChangeAspect="1"/>
          </p:cNvPicPr>
          <p:nvPr/>
        </p:nvPicPr>
        <p:blipFill>
          <a:blip r:embed="rId2"/>
          <a:stretch>
            <a:fillRect/>
          </a:stretch>
        </p:blipFill>
        <p:spPr>
          <a:xfrm>
            <a:off x="3609628" y="2287495"/>
            <a:ext cx="4972744" cy="3391373"/>
          </a:xfrm>
          <a:prstGeom prst="rect">
            <a:avLst/>
          </a:prstGeom>
        </p:spPr>
      </p:pic>
    </p:spTree>
    <p:extLst>
      <p:ext uri="{BB962C8B-B14F-4D97-AF65-F5344CB8AC3E}">
        <p14:creationId xmlns:p14="http://schemas.microsoft.com/office/powerpoint/2010/main" val="310082789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Chocolatey</a:t>
            </a:r>
            <a:r>
              <a:rPr lang="tr-TR" dirty="0" smtClean="0"/>
              <a:t> (Windows)</a:t>
            </a:r>
            <a:endParaRPr lang="tr-TR" dirty="0"/>
          </a:p>
        </p:txBody>
      </p:sp>
      <p:sp>
        <p:nvSpPr>
          <p:cNvPr id="5" name="Content Placeholder 4"/>
          <p:cNvSpPr>
            <a:spLocks noGrp="1"/>
          </p:cNvSpPr>
          <p:nvPr>
            <p:ph idx="1"/>
          </p:nvPr>
        </p:nvSpPr>
        <p:spPr/>
        <p:txBody>
          <a:bodyPr/>
          <a:lstStyle/>
          <a:p>
            <a:r>
              <a:rPr lang="tr-TR" dirty="0" err="1" smtClean="0"/>
              <a:t>Package</a:t>
            </a:r>
            <a:r>
              <a:rPr lang="tr-TR" dirty="0" smtClean="0"/>
              <a:t> </a:t>
            </a:r>
            <a:r>
              <a:rPr lang="tr-TR" dirty="0" err="1" smtClean="0"/>
              <a:t>List</a:t>
            </a:r>
            <a:endParaRPr lang="tr-TR" dirty="0" smtClean="0"/>
          </a:p>
          <a:p>
            <a:pPr lvl="1"/>
            <a:r>
              <a:rPr lang="tr-TR" dirty="0" smtClean="0"/>
              <a:t>https://chocolatey.org/packages</a:t>
            </a:r>
          </a:p>
          <a:p>
            <a:r>
              <a:rPr lang="tr-TR" dirty="0" err="1" smtClean="0"/>
              <a:t>Sample</a:t>
            </a:r>
            <a:r>
              <a:rPr lang="tr-TR" dirty="0" smtClean="0"/>
              <a:t> </a:t>
            </a:r>
            <a:r>
              <a:rPr lang="tr-TR" dirty="0" err="1" smtClean="0"/>
              <a:t>Installations</a:t>
            </a:r>
            <a:endParaRPr lang="tr-TR" dirty="0" smtClean="0"/>
          </a:p>
          <a:p>
            <a:pPr lvl="1"/>
            <a:r>
              <a:rPr lang="tr-TR" dirty="0" smtClean="0"/>
              <a:t>&gt;</a:t>
            </a:r>
            <a:r>
              <a:rPr lang="en-US" dirty="0" err="1" smtClean="0"/>
              <a:t>choco</a:t>
            </a:r>
            <a:r>
              <a:rPr lang="en-US" dirty="0" smtClean="0"/>
              <a:t> install </a:t>
            </a:r>
            <a:r>
              <a:rPr lang="en-US" dirty="0" err="1" smtClean="0"/>
              <a:t>googlechrome</a:t>
            </a:r>
            <a:endParaRPr lang="tr-TR" dirty="0" smtClean="0"/>
          </a:p>
          <a:p>
            <a:pPr lvl="1"/>
            <a:r>
              <a:rPr lang="tr-TR" dirty="0" smtClean="0"/>
              <a:t>&gt;</a:t>
            </a:r>
            <a:r>
              <a:rPr lang="tr-TR" dirty="0" err="1" smtClean="0"/>
              <a:t>choco</a:t>
            </a:r>
            <a:r>
              <a:rPr lang="tr-TR" dirty="0" smtClean="0"/>
              <a:t> </a:t>
            </a:r>
            <a:r>
              <a:rPr lang="tr-TR" dirty="0" err="1" smtClean="0"/>
              <a:t>install</a:t>
            </a:r>
            <a:r>
              <a:rPr lang="tr-TR" dirty="0" smtClean="0"/>
              <a:t> jre8</a:t>
            </a:r>
          </a:p>
          <a:p>
            <a:pPr lvl="1"/>
            <a:r>
              <a:rPr lang="tr-TR" dirty="0" smtClean="0"/>
              <a:t>&gt;</a:t>
            </a:r>
            <a:r>
              <a:rPr lang="tr-TR" dirty="0" err="1" smtClean="0"/>
              <a:t>choco</a:t>
            </a:r>
            <a:r>
              <a:rPr lang="tr-TR" dirty="0" smtClean="0"/>
              <a:t> </a:t>
            </a:r>
            <a:r>
              <a:rPr lang="tr-TR" dirty="0" err="1" smtClean="0"/>
              <a:t>install</a:t>
            </a:r>
            <a:r>
              <a:rPr lang="tr-TR" dirty="0" smtClean="0"/>
              <a:t> </a:t>
            </a:r>
            <a:r>
              <a:rPr lang="tr-TR" dirty="0" err="1" smtClean="0"/>
              <a:t>notepadplusplus.install</a:t>
            </a:r>
            <a:endParaRPr lang="tr-TR" dirty="0" smtClean="0"/>
          </a:p>
          <a:p>
            <a:pPr lvl="1"/>
            <a:r>
              <a:rPr lang="en-US" dirty="0" err="1" smtClean="0"/>
              <a:t>choco</a:t>
            </a:r>
            <a:r>
              <a:rPr lang="en-US" dirty="0" smtClean="0"/>
              <a:t> install </a:t>
            </a:r>
            <a:r>
              <a:rPr lang="en-US" dirty="0" err="1" smtClean="0"/>
              <a:t>git</a:t>
            </a:r>
            <a:endParaRPr lang="en-US" dirty="0"/>
          </a:p>
          <a:p>
            <a:endParaRPr lang="tr-TR" dirty="0"/>
          </a:p>
        </p:txBody>
      </p:sp>
    </p:spTree>
    <p:extLst>
      <p:ext uri="{BB962C8B-B14F-4D97-AF65-F5344CB8AC3E}">
        <p14:creationId xmlns:p14="http://schemas.microsoft.com/office/powerpoint/2010/main" val="15020054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Ubuntu’s Advanced Packaging Tool (APT)</a:t>
            </a:r>
            <a:r>
              <a:rPr lang="tr-TR" dirty="0" smtClean="0"/>
              <a:t> (Linux)</a:t>
            </a:r>
            <a:endParaRPr lang="tr-TR" dirty="0"/>
          </a:p>
        </p:txBody>
      </p:sp>
      <p:sp>
        <p:nvSpPr>
          <p:cNvPr id="5" name="Content Placeholder 4"/>
          <p:cNvSpPr>
            <a:spLocks noGrp="1"/>
          </p:cNvSpPr>
          <p:nvPr>
            <p:ph idx="1"/>
          </p:nvPr>
        </p:nvSpPr>
        <p:spPr/>
        <p:txBody>
          <a:bodyPr/>
          <a:lstStyle/>
          <a:p>
            <a:r>
              <a:rPr lang="en-US" dirty="0" smtClean="0"/>
              <a:t>Install a Package: </a:t>
            </a:r>
            <a:endParaRPr lang="tr-TR" dirty="0" smtClean="0"/>
          </a:p>
          <a:p>
            <a:pPr lvl="1"/>
            <a:r>
              <a:rPr lang="en-US" dirty="0" smtClean="0"/>
              <a:t>Installation of packages using the apt tool is quite simple. </a:t>
            </a:r>
            <a:endParaRPr lang="tr-TR" dirty="0" smtClean="0"/>
          </a:p>
          <a:p>
            <a:pPr lvl="1"/>
            <a:r>
              <a:rPr lang="en-US" dirty="0" smtClean="0"/>
              <a:t>For example, to install the </a:t>
            </a:r>
            <a:r>
              <a:rPr lang="en-US" dirty="0" err="1" smtClean="0"/>
              <a:t>nmap</a:t>
            </a:r>
            <a:r>
              <a:rPr lang="en-US" dirty="0" smtClean="0"/>
              <a:t> network scanner, type the following:</a:t>
            </a:r>
          </a:p>
          <a:p>
            <a:pPr lvl="2"/>
            <a:r>
              <a:rPr lang="en-US" dirty="0" err="1" smtClean="0"/>
              <a:t>sudo</a:t>
            </a:r>
            <a:r>
              <a:rPr lang="en-US" dirty="0" smtClean="0"/>
              <a:t> apt install </a:t>
            </a:r>
            <a:r>
              <a:rPr lang="en-US" b="1" dirty="0" err="1" smtClean="0"/>
              <a:t>nmap</a:t>
            </a:r>
            <a:endParaRPr lang="tr-TR" b="1" dirty="0" smtClean="0"/>
          </a:p>
          <a:p>
            <a:r>
              <a:rPr lang="en-US" dirty="0"/>
              <a:t>Remove a Package: </a:t>
            </a:r>
            <a:endParaRPr lang="tr-TR" dirty="0"/>
          </a:p>
          <a:p>
            <a:pPr lvl="1"/>
            <a:r>
              <a:rPr lang="en-US" dirty="0"/>
              <a:t>Removal of a package (or packages) is also straightforward. </a:t>
            </a:r>
            <a:endParaRPr lang="tr-TR" dirty="0"/>
          </a:p>
          <a:p>
            <a:pPr lvl="1"/>
            <a:r>
              <a:rPr lang="en-US" dirty="0"/>
              <a:t>To remove the package installed in the previous example, type the following:</a:t>
            </a:r>
          </a:p>
          <a:p>
            <a:pPr lvl="2"/>
            <a:r>
              <a:rPr lang="en-US" dirty="0" err="1"/>
              <a:t>sudo</a:t>
            </a:r>
            <a:r>
              <a:rPr lang="en-US" dirty="0"/>
              <a:t> apt remove </a:t>
            </a:r>
            <a:r>
              <a:rPr lang="en-US" dirty="0" err="1"/>
              <a:t>nmap</a:t>
            </a:r>
            <a:endParaRPr lang="tr-TR" dirty="0"/>
          </a:p>
          <a:p>
            <a:pPr lvl="1"/>
            <a:endParaRPr lang="tr-TR" b="1" dirty="0"/>
          </a:p>
        </p:txBody>
      </p:sp>
      <p:sp>
        <p:nvSpPr>
          <p:cNvPr id="6" name="Rectangle 5"/>
          <p:cNvSpPr/>
          <p:nvPr/>
        </p:nvSpPr>
        <p:spPr>
          <a:xfrm>
            <a:off x="1050928" y="5565503"/>
            <a:ext cx="5412636" cy="369332"/>
          </a:xfrm>
          <a:prstGeom prst="rect">
            <a:avLst/>
          </a:prstGeom>
        </p:spPr>
        <p:txBody>
          <a:bodyPr wrap="none">
            <a:spAutoFit/>
          </a:bodyPr>
          <a:lstStyle/>
          <a:p>
            <a:r>
              <a:rPr lang="tr-TR" dirty="0" smtClean="0"/>
              <a:t>https://ubuntu.com/server/docs/package-management</a:t>
            </a:r>
            <a:endParaRPr lang="tr-TR" dirty="0"/>
          </a:p>
        </p:txBody>
      </p:sp>
    </p:spTree>
    <p:extLst>
      <p:ext uri="{BB962C8B-B14F-4D97-AF65-F5344CB8AC3E}">
        <p14:creationId xmlns:p14="http://schemas.microsoft.com/office/powerpoint/2010/main" val="29912639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Introduction</a:t>
            </a:r>
            <a:r>
              <a:rPr lang="tr-TR" dirty="0" smtClean="0"/>
              <a:t> </a:t>
            </a:r>
            <a:r>
              <a:rPr lang="tr-TR" dirty="0" err="1" smtClean="0"/>
              <a:t>to</a:t>
            </a:r>
            <a:r>
              <a:rPr lang="tr-TR" dirty="0" smtClean="0"/>
              <a:t> Source </a:t>
            </a:r>
            <a:r>
              <a:rPr lang="tr-TR" dirty="0" err="1" smtClean="0"/>
              <a:t>Code</a:t>
            </a:r>
            <a:r>
              <a:rPr lang="tr-TR" dirty="0" smtClean="0"/>
              <a:t> Management </a:t>
            </a:r>
            <a:r>
              <a:rPr lang="tr-TR" dirty="0" err="1" smtClean="0"/>
              <a:t>Systems</a:t>
            </a:r>
            <a:endParaRPr lang="tr-TR" dirty="0"/>
          </a:p>
        </p:txBody>
      </p:sp>
      <p:sp>
        <p:nvSpPr>
          <p:cNvPr id="5" name="Text Placeholder 4"/>
          <p:cNvSpPr>
            <a:spLocks noGrp="1"/>
          </p:cNvSpPr>
          <p:nvPr>
            <p:ph type="body" idx="1"/>
          </p:nvPr>
        </p:nvSpPr>
        <p:spPr/>
        <p:txBody>
          <a:bodyPr/>
          <a:lstStyle/>
          <a:p>
            <a:r>
              <a:rPr lang="tr-TR" dirty="0" smtClean="0"/>
              <a:t>Git, </a:t>
            </a:r>
            <a:r>
              <a:rPr lang="tr-TR" dirty="0" err="1" smtClean="0"/>
              <a:t>Github</a:t>
            </a:r>
            <a:r>
              <a:rPr lang="tr-TR" dirty="0" smtClean="0"/>
              <a:t>, </a:t>
            </a:r>
            <a:r>
              <a:rPr lang="tr-TR" dirty="0" err="1" smtClean="0"/>
              <a:t>Gitlab</a:t>
            </a:r>
            <a:r>
              <a:rPr lang="tr-TR" dirty="0" smtClean="0"/>
              <a:t>, </a:t>
            </a:r>
            <a:r>
              <a:rPr lang="tr-TR" dirty="0" err="1" smtClean="0"/>
              <a:t>Bitbucket</a:t>
            </a:r>
            <a:r>
              <a:rPr lang="tr-TR" dirty="0" smtClean="0"/>
              <a:t>, </a:t>
            </a:r>
            <a:r>
              <a:rPr lang="tr-TR" dirty="0" err="1" smtClean="0"/>
              <a:t>Maven</a:t>
            </a:r>
            <a:r>
              <a:rPr lang="tr-TR" dirty="0" smtClean="0"/>
              <a:t>, SVN, TFS</a:t>
            </a:r>
            <a:endParaRPr lang="tr-TR" dirty="0"/>
          </a:p>
        </p:txBody>
      </p:sp>
    </p:spTree>
    <p:extLst>
      <p:ext uri="{BB962C8B-B14F-4D97-AF65-F5344CB8AC3E}">
        <p14:creationId xmlns:p14="http://schemas.microsoft.com/office/powerpoint/2010/main" val="12381979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Source </a:t>
            </a:r>
            <a:r>
              <a:rPr lang="tr-TR" dirty="0" err="1"/>
              <a:t>code</a:t>
            </a:r>
            <a:r>
              <a:rPr lang="tr-TR" dirty="0"/>
              <a:t> </a:t>
            </a:r>
            <a:r>
              <a:rPr lang="tr-TR" dirty="0" err="1"/>
              <a:t>management</a:t>
            </a:r>
            <a:endParaRPr lang="tr-TR" dirty="0"/>
          </a:p>
        </p:txBody>
      </p:sp>
      <p:sp>
        <p:nvSpPr>
          <p:cNvPr id="5" name="Text Placeholder 4"/>
          <p:cNvSpPr>
            <a:spLocks noGrp="1"/>
          </p:cNvSpPr>
          <p:nvPr>
            <p:ph idx="1"/>
          </p:nvPr>
        </p:nvSpPr>
        <p:spPr/>
        <p:txBody>
          <a:bodyPr/>
          <a:lstStyle/>
          <a:p>
            <a:r>
              <a:rPr lang="en-US" dirty="0"/>
              <a:t>Source code management (SCM) is used to track modifications to a source code repository. SCM tracks a running history of changes to a code base and helps resolve conflicts when merging updates from multiple contributors. SCM is also synonymous with Version control. </a:t>
            </a:r>
            <a:endParaRPr lang="tr-TR" dirty="0" smtClean="0"/>
          </a:p>
          <a:p>
            <a:r>
              <a:rPr lang="en-US" dirty="0"/>
              <a:t>As software projects grow in lines of code and contributor head count, the costs of communication overhead and management complexity also grow. SCM is a critical tool to alleviate the organizational strain of growing development costs.</a:t>
            </a:r>
            <a:endParaRPr lang="tr-TR" dirty="0"/>
          </a:p>
        </p:txBody>
      </p:sp>
      <p:sp>
        <p:nvSpPr>
          <p:cNvPr id="2" name="Rectangle 1"/>
          <p:cNvSpPr/>
          <p:nvPr/>
        </p:nvSpPr>
        <p:spPr>
          <a:xfrm>
            <a:off x="838200" y="5715298"/>
            <a:ext cx="10236200" cy="923330"/>
          </a:xfrm>
          <a:prstGeom prst="rect">
            <a:avLst/>
          </a:prstGeom>
        </p:spPr>
        <p:txBody>
          <a:bodyPr wrap="square">
            <a:spAutoFit/>
          </a:bodyPr>
          <a:lstStyle/>
          <a:p>
            <a:r>
              <a:rPr lang="tr-TR" dirty="0" smtClean="0"/>
              <a:t>https://www.atlassian.com/git/tutorials/source-code-management#:~:text=Source%20code%20management%20(SCM)%20is,also%20synonymous%20with%20Version%20control.</a:t>
            </a:r>
            <a:endParaRPr lang="tr-TR" dirty="0"/>
          </a:p>
        </p:txBody>
      </p:sp>
    </p:spTree>
    <p:extLst>
      <p:ext uri="{BB962C8B-B14F-4D97-AF65-F5344CB8AC3E}">
        <p14:creationId xmlns:p14="http://schemas.microsoft.com/office/powerpoint/2010/main" val="40324351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fontAlgn="base"/>
            <a:r>
              <a:rPr lang="en-US" b="1" cap="all" dirty="0"/>
              <a:t>FEATURES OF SOURCE CODE MANAGEMENT</a:t>
            </a:r>
          </a:p>
        </p:txBody>
      </p:sp>
      <p:sp>
        <p:nvSpPr>
          <p:cNvPr id="5" name="Text Placeholder 4"/>
          <p:cNvSpPr>
            <a:spLocks noGrp="1"/>
          </p:cNvSpPr>
          <p:nvPr>
            <p:ph idx="1"/>
          </p:nvPr>
        </p:nvSpPr>
        <p:spPr/>
        <p:txBody>
          <a:bodyPr/>
          <a:lstStyle/>
          <a:p>
            <a:pPr fontAlgn="base"/>
            <a:r>
              <a:rPr lang="en-US" dirty="0"/>
              <a:t>Authenticated access for commits</a:t>
            </a:r>
          </a:p>
          <a:p>
            <a:pPr fontAlgn="base"/>
            <a:r>
              <a:rPr lang="en-US" dirty="0"/>
              <a:t>Revision history on files</a:t>
            </a:r>
          </a:p>
          <a:p>
            <a:pPr fontAlgn="base"/>
            <a:r>
              <a:rPr lang="en-US" dirty="0"/>
              <a:t>Atomic commits of multiple files</a:t>
            </a:r>
          </a:p>
          <a:p>
            <a:pPr fontAlgn="base"/>
            <a:r>
              <a:rPr lang="en-US" dirty="0"/>
              <a:t>Versioning/Tagging</a:t>
            </a:r>
          </a:p>
        </p:txBody>
      </p:sp>
      <p:sp>
        <p:nvSpPr>
          <p:cNvPr id="3" name="Rectangle 2"/>
          <p:cNvSpPr/>
          <p:nvPr/>
        </p:nvSpPr>
        <p:spPr>
          <a:xfrm>
            <a:off x="997527" y="5988734"/>
            <a:ext cx="8414328" cy="369332"/>
          </a:xfrm>
          <a:prstGeom prst="rect">
            <a:avLst/>
          </a:prstGeom>
        </p:spPr>
        <p:txBody>
          <a:bodyPr wrap="square">
            <a:spAutoFit/>
          </a:bodyPr>
          <a:lstStyle/>
          <a:p>
            <a:r>
              <a:rPr lang="tr-TR" dirty="0" smtClean="0"/>
              <a:t>https://www.linuxnix.com/what-is-source-code-management-or-version-control/</a:t>
            </a:r>
            <a:endParaRPr lang="tr-TR" dirty="0"/>
          </a:p>
        </p:txBody>
      </p:sp>
    </p:spTree>
    <p:extLst>
      <p:ext uri="{BB962C8B-B14F-4D97-AF65-F5344CB8AC3E}">
        <p14:creationId xmlns:p14="http://schemas.microsoft.com/office/powerpoint/2010/main" val="29454777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fontAlgn="base"/>
            <a:r>
              <a:rPr lang="en-US" b="1" cap="all" dirty="0"/>
              <a:t>WHY DO WE NEED SOURCE CODE MANAGEMENT?</a:t>
            </a:r>
          </a:p>
        </p:txBody>
      </p:sp>
      <p:sp>
        <p:nvSpPr>
          <p:cNvPr id="5" name="Text Placeholder 4"/>
          <p:cNvSpPr>
            <a:spLocks noGrp="1"/>
          </p:cNvSpPr>
          <p:nvPr>
            <p:ph idx="1"/>
          </p:nvPr>
        </p:nvSpPr>
        <p:spPr/>
        <p:txBody>
          <a:bodyPr>
            <a:normAutofit fontScale="77500" lnSpcReduction="20000"/>
          </a:bodyPr>
          <a:lstStyle/>
          <a:p>
            <a:pPr fontAlgn="base"/>
            <a:r>
              <a:rPr lang="en-US" dirty="0"/>
              <a:t>We can save the file with a different name if it’s our school project or one-time papers but for a well-equipped software development? Not a chance.</a:t>
            </a:r>
          </a:p>
          <a:p>
            <a:pPr fontAlgn="base"/>
            <a:r>
              <a:rPr lang="en-US" dirty="0"/>
              <a:t>Big projects need a version control system to track the changes and avoid misunderstanding. A good SCM does the following:</a:t>
            </a:r>
          </a:p>
          <a:p>
            <a:pPr lvl="1" fontAlgn="base"/>
            <a:r>
              <a:rPr lang="en-US" b="1" dirty="0"/>
              <a:t>Backup and Restore</a:t>
            </a:r>
            <a:r>
              <a:rPr lang="en-US" dirty="0"/>
              <a:t> – Files can be saved at any moment and can be restored from the last saved.</a:t>
            </a:r>
          </a:p>
          <a:p>
            <a:pPr lvl="1" fontAlgn="base"/>
            <a:r>
              <a:rPr lang="en-US" b="1" dirty="0"/>
              <a:t>Synchronization</a:t>
            </a:r>
            <a:r>
              <a:rPr lang="en-US" dirty="0"/>
              <a:t> – Programmers can get the latest code and fetch the up-to-date codes from the repository.</a:t>
            </a:r>
          </a:p>
          <a:p>
            <a:pPr lvl="1" fontAlgn="base"/>
            <a:r>
              <a:rPr lang="en-US" b="1" dirty="0"/>
              <a:t>Short-Term Undo</a:t>
            </a:r>
            <a:r>
              <a:rPr lang="en-US" dirty="0"/>
              <a:t> – Working with a file and messed it up. We can do a short-term undo to the last known version.</a:t>
            </a:r>
          </a:p>
          <a:p>
            <a:pPr lvl="1" fontAlgn="base"/>
            <a:r>
              <a:rPr lang="en-US" b="1" dirty="0"/>
              <a:t>Long-Term Undo</a:t>
            </a:r>
            <a:r>
              <a:rPr lang="en-US" dirty="0"/>
              <a:t> – It helps when we have to make a release version rollback. Something like going to the last version which was created a year</a:t>
            </a:r>
          </a:p>
          <a:p>
            <a:pPr lvl="1" fontAlgn="base"/>
            <a:r>
              <a:rPr lang="en-US" b="1" dirty="0"/>
              <a:t>Track Changes</a:t>
            </a:r>
            <a:r>
              <a:rPr lang="en-US" dirty="0"/>
              <a:t> – We can track the changes as when anyone is making any change, he can leave a commit message as for why the change was done.</a:t>
            </a:r>
          </a:p>
          <a:p>
            <a:pPr lvl="1" fontAlgn="base"/>
            <a:r>
              <a:rPr lang="en-US" b="1" dirty="0"/>
              <a:t>Ownership</a:t>
            </a:r>
            <a:r>
              <a:rPr lang="en-US" dirty="0"/>
              <a:t> – With every commit made to the master branch, it will ask the owner permission to merge it.</a:t>
            </a:r>
          </a:p>
          <a:p>
            <a:pPr lvl="1" fontAlgn="base"/>
            <a:r>
              <a:rPr lang="en-US" b="1" dirty="0"/>
              <a:t>Branching and Merging</a:t>
            </a:r>
            <a:r>
              <a:rPr lang="en-US" dirty="0"/>
              <a:t> – You can create a branch of your source code and create the changes. Once the changes are approved, you can merge it with the master branch.</a:t>
            </a:r>
          </a:p>
        </p:txBody>
      </p:sp>
      <p:sp>
        <p:nvSpPr>
          <p:cNvPr id="3" name="Rectangle 2"/>
          <p:cNvSpPr/>
          <p:nvPr/>
        </p:nvSpPr>
        <p:spPr>
          <a:xfrm>
            <a:off x="766617" y="6311900"/>
            <a:ext cx="8414328" cy="369332"/>
          </a:xfrm>
          <a:prstGeom prst="rect">
            <a:avLst/>
          </a:prstGeom>
        </p:spPr>
        <p:txBody>
          <a:bodyPr wrap="square">
            <a:spAutoFit/>
          </a:bodyPr>
          <a:lstStyle/>
          <a:p>
            <a:r>
              <a:rPr lang="tr-TR" dirty="0" smtClean="0"/>
              <a:t>https://www.linuxnix.com/what-is-source-code-management-or-version-control/</a:t>
            </a:r>
            <a:endParaRPr lang="tr-TR" dirty="0"/>
          </a:p>
        </p:txBody>
      </p:sp>
    </p:spTree>
    <p:extLst>
      <p:ext uri="{BB962C8B-B14F-4D97-AF65-F5344CB8AC3E}">
        <p14:creationId xmlns:p14="http://schemas.microsoft.com/office/powerpoint/2010/main" val="426282274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fontAlgn="base"/>
            <a:r>
              <a:rPr lang="en-US" b="1" cap="all" dirty="0"/>
              <a:t>TYPES OF VERSION CONTROL </a:t>
            </a:r>
            <a:r>
              <a:rPr lang="en-US" b="1" cap="all" dirty="0" smtClean="0"/>
              <a:t>SYSTEMS</a:t>
            </a:r>
            <a:r>
              <a:rPr lang="tr-TR" b="1" cap="all" dirty="0" smtClean="0"/>
              <a:t/>
            </a:r>
            <a:br>
              <a:rPr lang="tr-TR" b="1" cap="all" dirty="0" smtClean="0"/>
            </a:br>
            <a:r>
              <a:rPr lang="tr-TR" b="1" cap="all" dirty="0" smtClean="0"/>
              <a:t>(CENTRALIZED </a:t>
            </a:r>
            <a:r>
              <a:rPr lang="tr-TR" b="1" cap="all" dirty="0"/>
              <a:t>VERSION </a:t>
            </a:r>
            <a:r>
              <a:rPr lang="tr-TR" b="1" cap="all" dirty="0" smtClean="0"/>
              <a:t>CONTROL)</a:t>
            </a:r>
            <a:endParaRPr lang="en-US" b="1" cap="all" dirty="0"/>
          </a:p>
        </p:txBody>
      </p:sp>
      <p:sp>
        <p:nvSpPr>
          <p:cNvPr id="5" name="Text Placeholder 4"/>
          <p:cNvSpPr>
            <a:spLocks noGrp="1"/>
          </p:cNvSpPr>
          <p:nvPr>
            <p:ph idx="1"/>
          </p:nvPr>
        </p:nvSpPr>
        <p:spPr/>
        <p:txBody>
          <a:bodyPr/>
          <a:lstStyle/>
          <a:p>
            <a:r>
              <a:rPr lang="en-US" dirty="0"/>
              <a:t>The main concept of Centralized Version Control is that it works in a client and server relationship. The repository is located in one place and allows access to multiple clients.</a:t>
            </a:r>
            <a:endParaRPr lang="tr-TR" dirty="0"/>
          </a:p>
        </p:txBody>
      </p:sp>
      <p:pic>
        <p:nvPicPr>
          <p:cNvPr id="121858" name="Picture 2" descr="https://www.linuxnix.com/wp-content/uploads/2018/11/Centraliz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869" y="3419608"/>
            <a:ext cx="4350949" cy="21754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0582" y="3402446"/>
            <a:ext cx="3223491" cy="2031325"/>
          </a:xfrm>
          <a:prstGeom prst="rect">
            <a:avLst/>
          </a:prstGeom>
        </p:spPr>
        <p:txBody>
          <a:bodyPr wrap="square">
            <a:spAutoFit/>
          </a:bodyPr>
          <a:lstStyle/>
          <a:p>
            <a:r>
              <a:rPr lang="en-US" b="0" i="0" dirty="0" smtClean="0">
                <a:solidFill>
                  <a:srgbClr val="000000"/>
                </a:solidFill>
                <a:effectLst/>
                <a:latin typeface="Open Sans"/>
              </a:rPr>
              <a:t>It’s very similar to FTP where you have FTP clients which connect to FTP server. Here all the user changes and commits have to pass through the central server. For Ex: Subversion.</a:t>
            </a:r>
            <a:endParaRPr lang="tr-TR" dirty="0"/>
          </a:p>
        </p:txBody>
      </p:sp>
      <p:pic>
        <p:nvPicPr>
          <p:cNvPr id="121860" name="Picture 4" descr="Image for po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2275" y="4001294"/>
            <a:ext cx="4867392" cy="21499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77091" y="6311900"/>
            <a:ext cx="8248072" cy="369332"/>
          </a:xfrm>
          <a:prstGeom prst="rect">
            <a:avLst/>
          </a:prstGeom>
        </p:spPr>
        <p:txBody>
          <a:bodyPr wrap="square">
            <a:spAutoFit/>
          </a:bodyPr>
          <a:lstStyle/>
          <a:p>
            <a:r>
              <a:rPr lang="tr-TR" dirty="0" smtClean="0"/>
              <a:t>https://www.linuxnix.com/what-is-source-code-management-or-version-control/</a:t>
            </a:r>
            <a:endParaRPr lang="tr-TR" dirty="0"/>
          </a:p>
        </p:txBody>
      </p:sp>
    </p:spTree>
    <p:extLst>
      <p:ext uri="{BB962C8B-B14F-4D97-AF65-F5344CB8AC3E}">
        <p14:creationId xmlns:p14="http://schemas.microsoft.com/office/powerpoint/2010/main" val="17164201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fontAlgn="base"/>
            <a:r>
              <a:rPr lang="en-US" b="1" cap="all" dirty="0"/>
              <a:t>TYPES OF VERSION CONTROL </a:t>
            </a:r>
            <a:r>
              <a:rPr lang="en-US" b="1" cap="all" dirty="0" smtClean="0"/>
              <a:t>SYSTEMS</a:t>
            </a:r>
            <a:r>
              <a:rPr lang="tr-TR" b="1" cap="all" dirty="0" smtClean="0"/>
              <a:t/>
            </a:r>
            <a:br>
              <a:rPr lang="tr-TR" b="1" cap="all" dirty="0" smtClean="0"/>
            </a:br>
            <a:r>
              <a:rPr lang="tr-TR" b="1" cap="all" dirty="0" smtClean="0"/>
              <a:t>(CENTRALIZED </a:t>
            </a:r>
            <a:r>
              <a:rPr lang="tr-TR" b="1" cap="all" dirty="0"/>
              <a:t>VERSION </a:t>
            </a:r>
            <a:r>
              <a:rPr lang="tr-TR" b="1" cap="all" dirty="0" smtClean="0"/>
              <a:t>CONTROL)</a:t>
            </a:r>
            <a:endParaRPr lang="en-US" b="1" cap="all" dirty="0"/>
          </a:p>
        </p:txBody>
      </p:sp>
      <p:pic>
        <p:nvPicPr>
          <p:cNvPr id="121858" name="Picture 2" descr="https://www.linuxnix.com/wp-content/uploads/2018/11/Centraliz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731" y="1550272"/>
            <a:ext cx="5549033" cy="2774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38200" y="1946402"/>
            <a:ext cx="4454236" cy="1754326"/>
          </a:xfrm>
          <a:prstGeom prst="rect">
            <a:avLst/>
          </a:prstGeom>
        </p:spPr>
        <p:txBody>
          <a:bodyPr wrap="square">
            <a:spAutoFit/>
          </a:bodyPr>
          <a:lstStyle/>
          <a:p>
            <a:pPr fontAlgn="base"/>
            <a:r>
              <a:rPr lang="en-US" b="0" i="0" dirty="0" smtClean="0">
                <a:solidFill>
                  <a:srgbClr val="000000"/>
                </a:solidFill>
                <a:effectLst/>
                <a:latin typeface="Open Sans"/>
              </a:rPr>
              <a:t>The benefits of centralized version control are:</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It’s easy to understand.</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There are more GUI and IDE clients.</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You have more control over the users and access.</a:t>
            </a:r>
            <a:endParaRPr lang="en-US" b="0" i="0" dirty="0">
              <a:effectLst/>
              <a:latin typeface="Open Sans"/>
            </a:endParaRPr>
          </a:p>
        </p:txBody>
      </p:sp>
      <p:sp>
        <p:nvSpPr>
          <p:cNvPr id="7" name="Rectangle 6"/>
          <p:cNvSpPr/>
          <p:nvPr/>
        </p:nvSpPr>
        <p:spPr>
          <a:xfrm>
            <a:off x="838200" y="3956442"/>
            <a:ext cx="3906982" cy="2308324"/>
          </a:xfrm>
          <a:prstGeom prst="rect">
            <a:avLst/>
          </a:prstGeom>
        </p:spPr>
        <p:txBody>
          <a:bodyPr wrap="square">
            <a:spAutoFit/>
          </a:bodyPr>
          <a:lstStyle/>
          <a:p>
            <a:pPr fontAlgn="base"/>
            <a:r>
              <a:rPr lang="en-US" b="0" i="0" dirty="0" smtClean="0">
                <a:solidFill>
                  <a:srgbClr val="000000"/>
                </a:solidFill>
                <a:effectLst/>
                <a:latin typeface="Open Sans"/>
              </a:rPr>
              <a:t>We do have drawbacks also:</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It is dependent on the access to the server.</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It can be slower because every command from the client has to pass the server.</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Branching and merging strategies are difficult to use.</a:t>
            </a:r>
            <a:endParaRPr lang="en-US" b="0" i="0" dirty="0">
              <a:effectLst/>
              <a:latin typeface="Open Sans"/>
            </a:endParaRPr>
          </a:p>
        </p:txBody>
      </p:sp>
      <p:pic>
        <p:nvPicPr>
          <p:cNvPr id="9" name="Picture 4" descr="Image for po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6408" y="4201180"/>
            <a:ext cx="4867392" cy="214990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77091" y="6440751"/>
            <a:ext cx="8248072" cy="369332"/>
          </a:xfrm>
          <a:prstGeom prst="rect">
            <a:avLst/>
          </a:prstGeom>
        </p:spPr>
        <p:txBody>
          <a:bodyPr wrap="square">
            <a:spAutoFit/>
          </a:bodyPr>
          <a:lstStyle/>
          <a:p>
            <a:r>
              <a:rPr lang="tr-TR" dirty="0" smtClean="0"/>
              <a:t>https://www.linuxnix.com/what-is-source-code-management-or-version-control/</a:t>
            </a:r>
            <a:endParaRPr lang="tr-TR" dirty="0"/>
          </a:p>
        </p:txBody>
      </p:sp>
    </p:spTree>
    <p:extLst>
      <p:ext uri="{BB962C8B-B14F-4D97-AF65-F5344CB8AC3E}">
        <p14:creationId xmlns:p14="http://schemas.microsoft.com/office/powerpoint/2010/main" val="144157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idx="1"/>
          </p:nvPr>
        </p:nvSpPr>
        <p:spPr>
          <a:xfrm>
            <a:off x="838200" y="1825625"/>
            <a:ext cx="10515600" cy="4351338"/>
          </a:xfrm>
        </p:spPr>
        <p:txBody>
          <a:bodyPr/>
          <a:lstStyle/>
          <a:p>
            <a:r>
              <a:rPr lang="en-US" dirty="0"/>
              <a:t>These systems are newer to use. In Distributed Version Control, each user has their own copy of the entire repository as well as the files and history. For Ex: </a:t>
            </a:r>
            <a:r>
              <a:rPr lang="en-US" dirty="0" err="1"/>
              <a:t>Git</a:t>
            </a:r>
            <a:r>
              <a:rPr lang="en-US" dirty="0"/>
              <a:t> and Mercurial</a:t>
            </a:r>
            <a:endParaRPr lang="tr-TR" dirty="0"/>
          </a:p>
        </p:txBody>
      </p:sp>
      <p:sp>
        <p:nvSpPr>
          <p:cNvPr id="4" name="Title 3"/>
          <p:cNvSpPr>
            <a:spLocks noGrp="1"/>
          </p:cNvSpPr>
          <p:nvPr>
            <p:ph type="title"/>
          </p:nvPr>
        </p:nvSpPr>
        <p:spPr/>
        <p:txBody>
          <a:bodyPr>
            <a:normAutofit/>
          </a:bodyPr>
          <a:lstStyle/>
          <a:p>
            <a:pPr fontAlgn="base"/>
            <a:r>
              <a:rPr lang="en-US" b="1" cap="all" dirty="0"/>
              <a:t>TYPES OF VERSION CONTROL </a:t>
            </a:r>
            <a:r>
              <a:rPr lang="en-US" b="1" cap="all" dirty="0" smtClean="0"/>
              <a:t>SYSTEMS</a:t>
            </a:r>
            <a:r>
              <a:rPr lang="tr-TR" b="1" cap="all" dirty="0" smtClean="0"/>
              <a:t/>
            </a:r>
            <a:br>
              <a:rPr lang="tr-TR" b="1" cap="all" dirty="0" smtClean="0"/>
            </a:br>
            <a:r>
              <a:rPr lang="tr-TR" b="1" cap="all" dirty="0" smtClean="0"/>
              <a:t>(</a:t>
            </a:r>
            <a:r>
              <a:rPr lang="tr-TR" b="1" cap="all" dirty="0"/>
              <a:t>DISTRIBUTED VERSION </a:t>
            </a:r>
            <a:r>
              <a:rPr lang="tr-TR" b="1" cap="all" dirty="0" smtClean="0"/>
              <a:t>CONTROL)</a:t>
            </a:r>
            <a:endParaRPr lang="en-US" b="1" cap="all" dirty="0"/>
          </a:p>
        </p:txBody>
      </p:sp>
      <p:pic>
        <p:nvPicPr>
          <p:cNvPr id="122882" name="Picture 2" descr="https://www.linuxnix.com/wp-content/uploads/2018/11/distribut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3252241"/>
            <a:ext cx="4849091" cy="3329434"/>
          </a:xfrm>
          <a:prstGeom prst="rect">
            <a:avLst/>
          </a:prstGeom>
          <a:noFill/>
          <a:extLst>
            <a:ext uri="{909E8E84-426E-40DD-AFC4-6F175D3DCCD1}">
              <a14:hiddenFill xmlns:a14="http://schemas.microsoft.com/office/drawing/2010/main">
                <a:solidFill>
                  <a:srgbClr val="FFFFFF"/>
                </a:solidFill>
              </a14:hiddenFill>
            </a:ext>
          </a:extLst>
        </p:spPr>
      </p:pic>
      <p:pic>
        <p:nvPicPr>
          <p:cNvPr id="122884" name="Picture 4" descr="Image for po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834" y="3060312"/>
            <a:ext cx="4814455" cy="31841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77091" y="6311900"/>
            <a:ext cx="8248072" cy="369332"/>
          </a:xfrm>
          <a:prstGeom prst="rect">
            <a:avLst/>
          </a:prstGeom>
        </p:spPr>
        <p:txBody>
          <a:bodyPr wrap="square">
            <a:spAutoFit/>
          </a:bodyPr>
          <a:lstStyle/>
          <a:p>
            <a:r>
              <a:rPr lang="tr-TR" dirty="0" smtClean="0"/>
              <a:t>https://www.linuxnix.com/what-is-source-code-management-or-version-control/</a:t>
            </a:r>
            <a:endParaRPr lang="tr-TR" dirty="0"/>
          </a:p>
        </p:txBody>
      </p:sp>
    </p:spTree>
    <p:extLst>
      <p:ext uri="{BB962C8B-B14F-4D97-AF65-F5344CB8AC3E}">
        <p14:creationId xmlns:p14="http://schemas.microsoft.com/office/powerpoint/2010/main" val="18782350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fontAlgn="base"/>
            <a:r>
              <a:rPr lang="en-US" b="1" cap="all" dirty="0"/>
              <a:t>TYPES OF VERSION CONTROL </a:t>
            </a:r>
            <a:r>
              <a:rPr lang="en-US" b="1" cap="all" dirty="0" smtClean="0"/>
              <a:t>SYSTEMS</a:t>
            </a:r>
            <a:r>
              <a:rPr lang="tr-TR" b="1" cap="all" dirty="0" smtClean="0"/>
              <a:t/>
            </a:r>
            <a:br>
              <a:rPr lang="tr-TR" b="1" cap="all" dirty="0" smtClean="0"/>
            </a:br>
            <a:r>
              <a:rPr lang="tr-TR" b="1" cap="all" dirty="0" smtClean="0"/>
              <a:t>(</a:t>
            </a:r>
            <a:r>
              <a:rPr lang="tr-TR" b="1" cap="all" dirty="0"/>
              <a:t>DISTRIBUTED VERSION </a:t>
            </a:r>
            <a:r>
              <a:rPr lang="tr-TR" b="1" cap="all" dirty="0" smtClean="0"/>
              <a:t>CONTROL)</a:t>
            </a:r>
            <a:endParaRPr lang="en-US" b="1" cap="all" dirty="0"/>
          </a:p>
        </p:txBody>
      </p:sp>
      <p:pic>
        <p:nvPicPr>
          <p:cNvPr id="122882" name="Picture 2" descr="https://www.linuxnix.com/wp-content/uploads/2018/11/distribut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121" y="1620006"/>
            <a:ext cx="4031224" cy="27678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4110" y="1802561"/>
            <a:ext cx="4636655" cy="2585323"/>
          </a:xfrm>
          <a:prstGeom prst="rect">
            <a:avLst/>
          </a:prstGeom>
        </p:spPr>
        <p:txBody>
          <a:bodyPr wrap="square">
            <a:spAutoFit/>
          </a:bodyPr>
          <a:lstStyle/>
          <a:p>
            <a:pPr fontAlgn="base"/>
            <a:r>
              <a:rPr lang="en-US" b="0" i="0" dirty="0" smtClean="0">
                <a:solidFill>
                  <a:srgbClr val="000000"/>
                </a:solidFill>
                <a:effectLst/>
                <a:latin typeface="Open Sans"/>
              </a:rPr>
              <a:t>The benefits of distributed version control are:</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More powerful and easy change tracking.</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No need of a centralized server. Most of the functionalities work in offline mode also apart from sharing the repositories.</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Branching and Merging strategies are more easy and reliable.</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It’s faster than the other one.</a:t>
            </a:r>
            <a:endParaRPr lang="en-US" b="0" i="0" dirty="0">
              <a:effectLst/>
              <a:latin typeface="Open Sans"/>
            </a:endParaRPr>
          </a:p>
        </p:txBody>
      </p:sp>
      <p:pic>
        <p:nvPicPr>
          <p:cNvPr id="122884" name="Picture 4" descr="Image for po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1102" y="3622026"/>
            <a:ext cx="4025250" cy="26621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50982" y="4953108"/>
            <a:ext cx="5514109" cy="1200329"/>
          </a:xfrm>
          <a:prstGeom prst="rect">
            <a:avLst/>
          </a:prstGeom>
        </p:spPr>
        <p:txBody>
          <a:bodyPr wrap="square">
            <a:spAutoFit/>
          </a:bodyPr>
          <a:lstStyle/>
          <a:p>
            <a:pPr fontAlgn="base"/>
            <a:r>
              <a:rPr lang="en-US" b="0" i="0" dirty="0" smtClean="0">
                <a:solidFill>
                  <a:srgbClr val="000000"/>
                </a:solidFill>
                <a:effectLst/>
                <a:latin typeface="Open Sans"/>
              </a:rPr>
              <a:t>Though we have drawbacks:</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It is harder to understand.</a:t>
            </a:r>
            <a:endParaRPr lang="en-US" b="0" i="0" dirty="0" smtClean="0">
              <a:effectLst/>
              <a:latin typeface="Open Sans"/>
            </a:endParaRPr>
          </a:p>
          <a:p>
            <a:pPr fontAlgn="base">
              <a:buFont typeface="Arial" panose="020B0604020202020204" pitchFamily="34" charset="0"/>
              <a:buChar char="•"/>
            </a:pPr>
            <a:r>
              <a:rPr lang="en-US" b="0" i="0" dirty="0" smtClean="0">
                <a:solidFill>
                  <a:srgbClr val="000000"/>
                </a:solidFill>
                <a:effectLst/>
                <a:latin typeface="Open Sans"/>
              </a:rPr>
              <a:t>It is easier to make mistakes until you are familiar with the model.</a:t>
            </a:r>
            <a:endParaRPr lang="en-US" b="0" i="0" dirty="0">
              <a:effectLst/>
              <a:latin typeface="Open Sans"/>
            </a:endParaRPr>
          </a:p>
        </p:txBody>
      </p:sp>
      <p:sp>
        <p:nvSpPr>
          <p:cNvPr id="9" name="Rectangle 8"/>
          <p:cNvSpPr/>
          <p:nvPr/>
        </p:nvSpPr>
        <p:spPr>
          <a:xfrm>
            <a:off x="277091" y="6311900"/>
            <a:ext cx="8248072" cy="369332"/>
          </a:xfrm>
          <a:prstGeom prst="rect">
            <a:avLst/>
          </a:prstGeom>
        </p:spPr>
        <p:txBody>
          <a:bodyPr wrap="square">
            <a:spAutoFit/>
          </a:bodyPr>
          <a:lstStyle/>
          <a:p>
            <a:r>
              <a:rPr lang="tr-TR" dirty="0" smtClean="0"/>
              <a:t>https://www.linuxnix.com/what-is-source-code-management-or-version-control/</a:t>
            </a:r>
            <a:endParaRPr lang="tr-TR" dirty="0"/>
          </a:p>
        </p:txBody>
      </p:sp>
    </p:spTree>
    <p:extLst>
      <p:ext uri="{BB962C8B-B14F-4D97-AF65-F5344CB8AC3E}">
        <p14:creationId xmlns:p14="http://schemas.microsoft.com/office/powerpoint/2010/main" val="2528533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What</a:t>
            </a:r>
            <a:r>
              <a:rPr lang="tr-TR" dirty="0" smtClean="0"/>
              <a:t> is Domain Name Server (DNS)?</a:t>
            </a:r>
            <a:endParaRPr lang="tr-TR" dirty="0"/>
          </a:p>
        </p:txBody>
      </p:sp>
      <p:pic>
        <p:nvPicPr>
          <p:cNvPr id="4" name="Picture 3"/>
          <p:cNvPicPr>
            <a:picLocks noChangeAspect="1"/>
          </p:cNvPicPr>
          <p:nvPr/>
        </p:nvPicPr>
        <p:blipFill>
          <a:blip r:embed="rId2"/>
          <a:stretch>
            <a:fillRect/>
          </a:stretch>
        </p:blipFill>
        <p:spPr>
          <a:xfrm>
            <a:off x="2509337" y="2118297"/>
            <a:ext cx="7173326" cy="4191585"/>
          </a:xfrm>
          <a:prstGeom prst="rect">
            <a:avLst/>
          </a:prstGeom>
        </p:spPr>
      </p:pic>
    </p:spTree>
    <p:extLst>
      <p:ext uri="{BB962C8B-B14F-4D97-AF65-F5344CB8AC3E}">
        <p14:creationId xmlns:p14="http://schemas.microsoft.com/office/powerpoint/2010/main" val="381765858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tr-TR" b="1" cap="all" dirty="0"/>
              <a:t>SOURCE CODE MANAGEMENT / VERSION CONTROL TOOLS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590349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277091" y="6311900"/>
            <a:ext cx="8248072" cy="369332"/>
          </a:xfrm>
          <a:prstGeom prst="rect">
            <a:avLst/>
          </a:prstGeom>
        </p:spPr>
        <p:txBody>
          <a:bodyPr wrap="square">
            <a:spAutoFit/>
          </a:bodyPr>
          <a:lstStyle/>
          <a:p>
            <a:r>
              <a:rPr lang="tr-TR" dirty="0" smtClean="0"/>
              <a:t>https://www.linuxnix.com/what-is-source-code-management-or-version-control/</a:t>
            </a:r>
            <a:endParaRPr lang="tr-TR" dirty="0"/>
          </a:p>
        </p:txBody>
      </p:sp>
    </p:spTree>
    <p:extLst>
      <p:ext uri="{BB962C8B-B14F-4D97-AF65-F5344CB8AC3E}">
        <p14:creationId xmlns:p14="http://schemas.microsoft.com/office/powerpoint/2010/main" val="13291034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Source </a:t>
            </a:r>
            <a:r>
              <a:rPr lang="tr-TR" dirty="0" err="1"/>
              <a:t>code</a:t>
            </a:r>
            <a:r>
              <a:rPr lang="tr-TR" dirty="0"/>
              <a:t> </a:t>
            </a:r>
            <a:r>
              <a:rPr lang="tr-TR" dirty="0" err="1"/>
              <a:t>management</a:t>
            </a:r>
            <a:endParaRPr lang="tr-TR" dirty="0"/>
          </a:p>
        </p:txBody>
      </p:sp>
      <p:pic>
        <p:nvPicPr>
          <p:cNvPr id="118790" name="Picture 6" descr="http://verificationexcellence.in/wp-content/uploads/2018/07/reposeto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92" y="1607127"/>
            <a:ext cx="6018227" cy="482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5580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Source </a:t>
            </a:r>
            <a:r>
              <a:rPr lang="tr-TR" dirty="0" err="1"/>
              <a:t>code</a:t>
            </a:r>
            <a:r>
              <a:rPr lang="tr-TR" dirty="0"/>
              <a:t> </a:t>
            </a:r>
            <a:r>
              <a:rPr lang="tr-TR" dirty="0" err="1"/>
              <a:t>management</a:t>
            </a:r>
            <a:endParaRPr lang="tr-TR" dirty="0"/>
          </a:p>
        </p:txBody>
      </p:sp>
      <p:pic>
        <p:nvPicPr>
          <p:cNvPr id="118788" name="Picture 4" descr="http://verificationexcellence.in/wp-content/uploads/2018/07/versioncontr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993" y="1494126"/>
            <a:ext cx="6191250" cy="406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10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smtClean="0"/>
              <a:t>Git</a:t>
            </a:r>
            <a:endParaRPr lang="tr-TR" dirty="0"/>
          </a:p>
        </p:txBody>
      </p:sp>
      <p:sp>
        <p:nvSpPr>
          <p:cNvPr id="5" name="Text Placeholder 4"/>
          <p:cNvSpPr>
            <a:spLocks noGrp="1"/>
          </p:cNvSpPr>
          <p:nvPr>
            <p:ph type="body" idx="1"/>
          </p:nvPr>
        </p:nvSpPr>
        <p:spPr/>
        <p:txBody>
          <a:bodyPr/>
          <a:lstStyle/>
          <a:p>
            <a:r>
              <a:rPr lang="tr-TR" dirty="0" err="1" smtClean="0"/>
              <a:t>Distrubuted</a:t>
            </a:r>
            <a:r>
              <a:rPr lang="tr-TR" dirty="0" smtClean="0"/>
              <a:t> Source </a:t>
            </a:r>
            <a:r>
              <a:rPr lang="tr-TR" dirty="0" err="1" smtClean="0"/>
              <a:t>Code</a:t>
            </a:r>
            <a:r>
              <a:rPr lang="tr-TR" dirty="0" smtClean="0"/>
              <a:t> </a:t>
            </a:r>
            <a:r>
              <a:rPr lang="tr-TR" dirty="0" err="1" smtClean="0"/>
              <a:t>Version</a:t>
            </a:r>
            <a:r>
              <a:rPr lang="tr-TR" dirty="0" smtClean="0"/>
              <a:t> Control </a:t>
            </a:r>
            <a:r>
              <a:rPr lang="tr-TR" dirty="0" err="1" smtClean="0"/>
              <a:t>System</a:t>
            </a:r>
            <a:endParaRPr lang="tr-TR" dirty="0"/>
          </a:p>
        </p:txBody>
      </p:sp>
      <p:pic>
        <p:nvPicPr>
          <p:cNvPr id="130050" name="Picture 2" descr="In case of fire 1 git commit 2 git push 3 leave building | Double Moment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056" y="193964"/>
            <a:ext cx="5702394" cy="3982172"/>
          </a:xfrm>
          <a:prstGeom prst="rect">
            <a:avLst/>
          </a:prstGeom>
          <a:noFill/>
          <a:extLst>
            <a:ext uri="{909E8E84-426E-40DD-AFC4-6F175D3DCCD1}">
              <a14:hiddenFill xmlns:a14="http://schemas.microsoft.com/office/drawing/2010/main">
                <a:solidFill>
                  <a:srgbClr val="FFFFFF"/>
                </a:solidFill>
              </a14:hiddenFill>
            </a:ext>
          </a:extLst>
        </p:spPr>
      </p:pic>
      <p:pic>
        <p:nvPicPr>
          <p:cNvPr id="130052" name="Picture 4" descr="File:Git-logo.svg - Wikimedia Comm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445" y="520628"/>
            <a:ext cx="2248493" cy="93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9136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basic overview of how </a:t>
            </a:r>
            <a:r>
              <a:rPr lang="en-US" dirty="0" err="1"/>
              <a:t>Git</a:t>
            </a:r>
            <a:r>
              <a:rPr lang="en-US" dirty="0"/>
              <a:t> </a:t>
            </a:r>
            <a:r>
              <a:rPr lang="en-US" dirty="0" smtClean="0"/>
              <a:t>works</a:t>
            </a:r>
            <a:endParaRPr lang="tr-TR" dirty="0"/>
          </a:p>
        </p:txBody>
      </p:sp>
      <p:pic>
        <p:nvPicPr>
          <p:cNvPr id="131074" name="Picture 2" descr="Git&amp;GitHub - how to use GitHub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031" y="1766310"/>
            <a:ext cx="4647334" cy="37333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2447" y="6098370"/>
            <a:ext cx="4915833" cy="369332"/>
          </a:xfrm>
          <a:prstGeom prst="rect">
            <a:avLst/>
          </a:prstGeom>
        </p:spPr>
        <p:txBody>
          <a:bodyPr wrap="none">
            <a:spAutoFit/>
          </a:bodyPr>
          <a:lstStyle/>
          <a:p>
            <a:r>
              <a:rPr lang="tr-TR" dirty="0" smtClean="0"/>
              <a:t>https://www.edureka.co/blog/how-to-use-github/</a:t>
            </a:r>
            <a:endParaRPr lang="tr-TR" dirty="0"/>
          </a:p>
        </p:txBody>
      </p:sp>
    </p:spTree>
    <p:extLst>
      <p:ext uri="{BB962C8B-B14F-4D97-AF65-F5344CB8AC3E}">
        <p14:creationId xmlns:p14="http://schemas.microsoft.com/office/powerpoint/2010/main" val="3280577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basic overview of how </a:t>
            </a:r>
            <a:r>
              <a:rPr lang="en-US" dirty="0" err="1"/>
              <a:t>Git</a:t>
            </a:r>
            <a:r>
              <a:rPr lang="en-US" dirty="0"/>
              <a:t> </a:t>
            </a:r>
            <a:r>
              <a:rPr lang="en-US" dirty="0" smtClean="0"/>
              <a:t>works</a:t>
            </a:r>
            <a:endParaRPr lang="tr-TR" dirty="0"/>
          </a:p>
        </p:txBody>
      </p:sp>
      <p:sp>
        <p:nvSpPr>
          <p:cNvPr id="5" name="Content Placeholder 4"/>
          <p:cNvSpPr>
            <a:spLocks noGrp="1"/>
          </p:cNvSpPr>
          <p:nvPr>
            <p:ph idx="1"/>
          </p:nvPr>
        </p:nvSpPr>
        <p:spPr/>
        <p:txBody>
          <a:bodyPr>
            <a:normAutofit lnSpcReduction="10000"/>
          </a:bodyPr>
          <a:lstStyle/>
          <a:p>
            <a:r>
              <a:rPr lang="en-US" dirty="0"/>
              <a:t>Create a “repository” (project) with a </a:t>
            </a:r>
            <a:r>
              <a:rPr lang="en-US" dirty="0" err="1"/>
              <a:t>git</a:t>
            </a:r>
            <a:r>
              <a:rPr lang="en-US" dirty="0"/>
              <a:t> hosting tool (like </a:t>
            </a:r>
            <a:r>
              <a:rPr lang="en-US" dirty="0" err="1"/>
              <a:t>Bitbucket</a:t>
            </a:r>
            <a:r>
              <a:rPr lang="en-US" dirty="0"/>
              <a:t>)</a:t>
            </a:r>
          </a:p>
          <a:p>
            <a:r>
              <a:rPr lang="en-US" dirty="0"/>
              <a:t>Copy (or clone) the repository to your local machine</a:t>
            </a:r>
          </a:p>
          <a:p>
            <a:r>
              <a:rPr lang="en-US" dirty="0"/>
              <a:t>Add a file to your local repo and “commit” (save) the changes</a:t>
            </a:r>
          </a:p>
          <a:p>
            <a:r>
              <a:rPr lang="en-US" dirty="0"/>
              <a:t>“Push” your changes to your master branch</a:t>
            </a:r>
          </a:p>
          <a:p>
            <a:r>
              <a:rPr lang="en-US" dirty="0"/>
              <a:t>Make a change to your file with a </a:t>
            </a:r>
            <a:r>
              <a:rPr lang="en-US" dirty="0" err="1"/>
              <a:t>git</a:t>
            </a:r>
            <a:r>
              <a:rPr lang="en-US" dirty="0"/>
              <a:t> hosting tool and commit</a:t>
            </a:r>
          </a:p>
          <a:p>
            <a:r>
              <a:rPr lang="en-US" dirty="0"/>
              <a:t>“Pull” the changes to your local machine</a:t>
            </a:r>
          </a:p>
          <a:p>
            <a:r>
              <a:rPr lang="en-US" dirty="0"/>
              <a:t>Create a “branch” (version), make a change, commit the change</a:t>
            </a:r>
          </a:p>
          <a:p>
            <a:r>
              <a:rPr lang="en-US" dirty="0"/>
              <a:t>Open a “pull request”.</a:t>
            </a:r>
          </a:p>
          <a:p>
            <a:r>
              <a:rPr lang="en-US" dirty="0"/>
              <a:t>“Merge” your branch to the master branch</a:t>
            </a:r>
          </a:p>
          <a:p>
            <a:endParaRPr lang="tr-TR" dirty="0"/>
          </a:p>
        </p:txBody>
      </p:sp>
      <p:sp>
        <p:nvSpPr>
          <p:cNvPr id="6" name="Rectangle 5"/>
          <p:cNvSpPr/>
          <p:nvPr/>
        </p:nvSpPr>
        <p:spPr>
          <a:xfrm>
            <a:off x="1029776" y="6311900"/>
            <a:ext cx="4165756" cy="369332"/>
          </a:xfrm>
          <a:prstGeom prst="rect">
            <a:avLst/>
          </a:prstGeom>
        </p:spPr>
        <p:txBody>
          <a:bodyPr wrap="none">
            <a:spAutoFit/>
          </a:bodyPr>
          <a:lstStyle/>
          <a:p>
            <a:r>
              <a:rPr lang="tr-TR" dirty="0" smtClean="0"/>
              <a:t>https://www.edureka.co/blog/git-tutorial/</a:t>
            </a:r>
            <a:endParaRPr lang="tr-TR" dirty="0"/>
          </a:p>
        </p:txBody>
      </p:sp>
    </p:spTree>
    <p:extLst>
      <p:ext uri="{BB962C8B-B14F-4D97-AF65-F5344CB8AC3E}">
        <p14:creationId xmlns:p14="http://schemas.microsoft.com/office/powerpoint/2010/main" val="3361643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 of the basic operations in </a:t>
            </a:r>
            <a:r>
              <a:rPr lang="en-US" dirty="0" err="1"/>
              <a:t>Git</a:t>
            </a:r>
            <a:r>
              <a:rPr lang="en-US" dirty="0"/>
              <a:t> are</a:t>
            </a:r>
            <a:endParaRPr lang="tr-TR"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30269417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43086" y="6403170"/>
            <a:ext cx="4165756" cy="369332"/>
          </a:xfrm>
          <a:prstGeom prst="rect">
            <a:avLst/>
          </a:prstGeom>
        </p:spPr>
        <p:txBody>
          <a:bodyPr wrap="none">
            <a:spAutoFit/>
          </a:bodyPr>
          <a:lstStyle/>
          <a:p>
            <a:r>
              <a:rPr lang="tr-TR" dirty="0" smtClean="0"/>
              <a:t>https://www.edureka.co/blog/git-tutorial/</a:t>
            </a:r>
            <a:endParaRPr lang="tr-TR" dirty="0"/>
          </a:p>
        </p:txBody>
      </p:sp>
    </p:spTree>
    <p:extLst>
      <p:ext uri="{BB962C8B-B14F-4D97-AF65-F5344CB8AC3E}">
        <p14:creationId xmlns:p14="http://schemas.microsoft.com/office/powerpoint/2010/main" val="38158514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 advanced </a:t>
            </a:r>
            <a:r>
              <a:rPr lang="en-US" dirty="0" err="1"/>
              <a:t>Git</a:t>
            </a:r>
            <a:r>
              <a:rPr lang="en-US" dirty="0"/>
              <a:t> operations are</a:t>
            </a:r>
            <a:endParaRPr lang="tr-TR"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39893976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143086" y="6403170"/>
            <a:ext cx="4165756" cy="369332"/>
          </a:xfrm>
          <a:prstGeom prst="rect">
            <a:avLst/>
          </a:prstGeom>
        </p:spPr>
        <p:txBody>
          <a:bodyPr wrap="none">
            <a:spAutoFit/>
          </a:bodyPr>
          <a:lstStyle/>
          <a:p>
            <a:r>
              <a:rPr lang="tr-TR" dirty="0" smtClean="0"/>
              <a:t>https://www.edureka.co/blog/git-tutorial/</a:t>
            </a:r>
            <a:endParaRPr lang="tr-TR" dirty="0"/>
          </a:p>
        </p:txBody>
      </p:sp>
    </p:spTree>
    <p:extLst>
      <p:ext uri="{BB962C8B-B14F-4D97-AF65-F5344CB8AC3E}">
        <p14:creationId xmlns:p14="http://schemas.microsoft.com/office/powerpoint/2010/main" val="6270719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a:t>
            </a:r>
            <a:r>
              <a:rPr lang="en-US" dirty="0" smtClean="0"/>
              <a:t> </a:t>
            </a:r>
            <a:r>
              <a:rPr lang="en-US" dirty="0"/>
              <a:t>brief idea about how these operations work with the </a:t>
            </a:r>
            <a:r>
              <a:rPr lang="en-US" dirty="0" err="1"/>
              <a:t>Git</a:t>
            </a:r>
            <a:r>
              <a:rPr lang="en-US" dirty="0"/>
              <a:t> repositories</a:t>
            </a:r>
            <a:endParaRPr lang="tr-TR" dirty="0"/>
          </a:p>
        </p:txBody>
      </p:sp>
      <p:pic>
        <p:nvPicPr>
          <p:cNvPr id="132098" name="Picture 2" descr="Git Architechture - Git Tutorial - Edureka"/>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75469" y="1825625"/>
            <a:ext cx="4641062"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3086" y="6403170"/>
            <a:ext cx="4165756" cy="369332"/>
          </a:xfrm>
          <a:prstGeom prst="rect">
            <a:avLst/>
          </a:prstGeom>
        </p:spPr>
        <p:txBody>
          <a:bodyPr wrap="none">
            <a:spAutoFit/>
          </a:bodyPr>
          <a:lstStyle/>
          <a:p>
            <a:r>
              <a:rPr lang="tr-TR" dirty="0" smtClean="0"/>
              <a:t>https://www.edureka.co/blog/git-tutorial/</a:t>
            </a:r>
            <a:endParaRPr lang="tr-TR" dirty="0"/>
          </a:p>
        </p:txBody>
      </p:sp>
    </p:spTree>
    <p:extLst>
      <p:ext uri="{BB962C8B-B14F-4D97-AF65-F5344CB8AC3E}">
        <p14:creationId xmlns:p14="http://schemas.microsoft.com/office/powerpoint/2010/main" val="337570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a:t>
            </a:r>
            <a:r>
              <a:rPr lang="en-US" dirty="0" smtClean="0"/>
              <a:t> </a:t>
            </a:r>
            <a:r>
              <a:rPr lang="en-US" dirty="0"/>
              <a:t>brief idea about how these operations work with the </a:t>
            </a:r>
            <a:r>
              <a:rPr lang="en-US" dirty="0" err="1"/>
              <a:t>Git</a:t>
            </a:r>
            <a:r>
              <a:rPr lang="en-US" dirty="0"/>
              <a:t> repositories</a:t>
            </a:r>
            <a:endParaRPr lang="tr-TR" dirty="0"/>
          </a:p>
        </p:txBody>
      </p:sp>
      <p:sp>
        <p:nvSpPr>
          <p:cNvPr id="5" name="Rectangle 4"/>
          <p:cNvSpPr/>
          <p:nvPr/>
        </p:nvSpPr>
        <p:spPr>
          <a:xfrm>
            <a:off x="143086" y="6403170"/>
            <a:ext cx="4165756" cy="369332"/>
          </a:xfrm>
          <a:prstGeom prst="rect">
            <a:avLst/>
          </a:prstGeom>
        </p:spPr>
        <p:txBody>
          <a:bodyPr wrap="none">
            <a:spAutoFit/>
          </a:bodyPr>
          <a:lstStyle/>
          <a:p>
            <a:r>
              <a:rPr lang="tr-TR" dirty="0" smtClean="0"/>
              <a:t>https://www.edureka.co/blog/git-tutorial/</a:t>
            </a:r>
            <a:endParaRPr lang="tr-TR" dirty="0"/>
          </a:p>
        </p:txBody>
      </p:sp>
      <p:pic>
        <p:nvPicPr>
          <p:cNvPr id="137218" name="Picture 2" descr="Git Commands - Debasish Blo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6304" y="1825625"/>
            <a:ext cx="609939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350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The</a:t>
            </a:r>
            <a:r>
              <a:rPr lang="tr-TR" dirty="0"/>
              <a:t> </a:t>
            </a:r>
            <a:r>
              <a:rPr lang="tr-TR" dirty="0" err="1"/>
              <a:t>Submarine</a:t>
            </a:r>
            <a:r>
              <a:rPr lang="tr-TR" dirty="0"/>
              <a:t> Cable </a:t>
            </a:r>
            <a:r>
              <a:rPr lang="tr-TR" dirty="0" err="1"/>
              <a:t>Map</a:t>
            </a:r>
            <a:endParaRPr lang="tr-TR" dirty="0"/>
          </a:p>
        </p:txBody>
      </p:sp>
      <p:sp>
        <p:nvSpPr>
          <p:cNvPr id="3" name="Rectangle 2"/>
          <p:cNvSpPr/>
          <p:nvPr/>
        </p:nvSpPr>
        <p:spPr>
          <a:xfrm>
            <a:off x="243681" y="6227680"/>
            <a:ext cx="3909147" cy="369332"/>
          </a:xfrm>
          <a:prstGeom prst="rect">
            <a:avLst/>
          </a:prstGeom>
        </p:spPr>
        <p:txBody>
          <a:bodyPr wrap="none">
            <a:spAutoFit/>
          </a:bodyPr>
          <a:lstStyle/>
          <a:p>
            <a:r>
              <a:rPr lang="tr-TR" dirty="0" smtClean="0"/>
              <a:t>https://www.submarinecablemap.com/</a:t>
            </a:r>
            <a:endParaRPr lang="tr-TR" dirty="0"/>
          </a:p>
        </p:txBody>
      </p:sp>
      <p:pic>
        <p:nvPicPr>
          <p:cNvPr id="5" name="Picture 4"/>
          <p:cNvPicPr>
            <a:picLocks noChangeAspect="1"/>
          </p:cNvPicPr>
          <p:nvPr/>
        </p:nvPicPr>
        <p:blipFill>
          <a:blip r:embed="rId2"/>
          <a:stretch>
            <a:fillRect/>
          </a:stretch>
        </p:blipFill>
        <p:spPr>
          <a:xfrm>
            <a:off x="1966333" y="1515197"/>
            <a:ext cx="8369157" cy="4316897"/>
          </a:xfrm>
          <a:prstGeom prst="rect">
            <a:avLst/>
          </a:prstGeom>
        </p:spPr>
      </p:pic>
    </p:spTree>
    <p:extLst>
      <p:ext uri="{BB962C8B-B14F-4D97-AF65-F5344CB8AC3E}">
        <p14:creationId xmlns:p14="http://schemas.microsoft.com/office/powerpoint/2010/main" val="137109652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Installation of Git</a:t>
            </a:r>
            <a:endParaRPr lang="tr-TR" dirty="0"/>
          </a:p>
        </p:txBody>
      </p:sp>
      <p:sp>
        <p:nvSpPr>
          <p:cNvPr id="3" name="Content Placeholder 2"/>
          <p:cNvSpPr>
            <a:spLocks noGrp="1"/>
          </p:cNvSpPr>
          <p:nvPr>
            <p:ph idx="1"/>
          </p:nvPr>
        </p:nvSpPr>
        <p:spPr/>
        <p:txBody>
          <a:bodyPr/>
          <a:lstStyle/>
          <a:p>
            <a:pPr lvl="1"/>
            <a:r>
              <a:rPr lang="tr-TR" dirty="0" err="1" smtClean="0"/>
              <a:t>Check</a:t>
            </a:r>
            <a:r>
              <a:rPr lang="tr-TR" dirty="0" smtClean="0"/>
              <a:t> Installation </a:t>
            </a:r>
            <a:r>
              <a:rPr lang="tr-TR" dirty="0" err="1" smtClean="0"/>
              <a:t>Already</a:t>
            </a:r>
            <a:r>
              <a:rPr lang="tr-TR" dirty="0" smtClean="0"/>
              <a:t> </a:t>
            </a:r>
            <a:r>
              <a:rPr lang="tr-TR" dirty="0" err="1" smtClean="0"/>
              <a:t>Completed</a:t>
            </a:r>
            <a:endParaRPr lang="tr-TR" dirty="0" smtClean="0"/>
          </a:p>
          <a:p>
            <a:pPr lvl="2"/>
            <a:r>
              <a:rPr lang="tr-TR" dirty="0" smtClean="0"/>
              <a:t>&gt; git --</a:t>
            </a:r>
            <a:r>
              <a:rPr lang="tr-TR" dirty="0" err="1" smtClean="0"/>
              <a:t>version</a:t>
            </a:r>
            <a:endParaRPr lang="tr-TR" dirty="0"/>
          </a:p>
        </p:txBody>
      </p:sp>
      <p:pic>
        <p:nvPicPr>
          <p:cNvPr id="4" name="Picture 3"/>
          <p:cNvPicPr>
            <a:picLocks noChangeAspect="1"/>
          </p:cNvPicPr>
          <p:nvPr/>
        </p:nvPicPr>
        <p:blipFill>
          <a:blip r:embed="rId2"/>
          <a:stretch>
            <a:fillRect/>
          </a:stretch>
        </p:blipFill>
        <p:spPr>
          <a:xfrm>
            <a:off x="2133599" y="2808866"/>
            <a:ext cx="6820553" cy="3125508"/>
          </a:xfrm>
          <a:prstGeom prst="rect">
            <a:avLst/>
          </a:prstGeom>
        </p:spPr>
      </p:pic>
    </p:spTree>
    <p:extLst>
      <p:ext uri="{BB962C8B-B14F-4D97-AF65-F5344CB8AC3E}">
        <p14:creationId xmlns:p14="http://schemas.microsoft.com/office/powerpoint/2010/main" val="16316177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Installation of Git</a:t>
            </a:r>
            <a:endParaRPr lang="tr-TR" dirty="0"/>
          </a:p>
        </p:txBody>
      </p:sp>
      <p:sp>
        <p:nvSpPr>
          <p:cNvPr id="5" name="Rectangle 4"/>
          <p:cNvSpPr/>
          <p:nvPr/>
        </p:nvSpPr>
        <p:spPr>
          <a:xfrm>
            <a:off x="143086" y="6403170"/>
            <a:ext cx="4165756" cy="369332"/>
          </a:xfrm>
          <a:prstGeom prst="rect">
            <a:avLst/>
          </a:prstGeom>
        </p:spPr>
        <p:txBody>
          <a:bodyPr wrap="none">
            <a:spAutoFit/>
          </a:bodyPr>
          <a:lstStyle/>
          <a:p>
            <a:r>
              <a:rPr lang="tr-TR" dirty="0" smtClean="0"/>
              <a:t>https://www.edureka.co/blog/git-tutorial/</a:t>
            </a:r>
            <a:endParaRPr lang="tr-TR" dirty="0"/>
          </a:p>
        </p:txBody>
      </p:sp>
      <p:sp>
        <p:nvSpPr>
          <p:cNvPr id="3" name="Content Placeholder 2"/>
          <p:cNvSpPr>
            <a:spLocks noGrp="1"/>
          </p:cNvSpPr>
          <p:nvPr>
            <p:ph idx="1"/>
          </p:nvPr>
        </p:nvSpPr>
        <p:spPr/>
        <p:txBody>
          <a:bodyPr/>
          <a:lstStyle/>
          <a:p>
            <a:pPr lvl="1"/>
            <a:r>
              <a:rPr lang="tr-TR" dirty="0" err="1" smtClean="0"/>
              <a:t>Follow</a:t>
            </a:r>
            <a:r>
              <a:rPr lang="tr-TR" dirty="0" smtClean="0"/>
              <a:t> </a:t>
            </a:r>
            <a:r>
              <a:rPr lang="tr-TR" dirty="0" err="1" smtClean="0"/>
              <a:t>to</a:t>
            </a:r>
            <a:r>
              <a:rPr lang="tr-TR" dirty="0" smtClean="0"/>
              <a:t> </a:t>
            </a:r>
            <a:r>
              <a:rPr lang="tr-TR" dirty="0" err="1" smtClean="0"/>
              <a:t>steps</a:t>
            </a:r>
            <a:r>
              <a:rPr lang="tr-TR" dirty="0" smtClean="0"/>
              <a:t> in </a:t>
            </a:r>
            <a:r>
              <a:rPr lang="tr-TR" dirty="0" err="1" smtClean="0"/>
              <a:t>the</a:t>
            </a:r>
            <a:r>
              <a:rPr lang="tr-TR" dirty="0" smtClean="0"/>
              <a:t> </a:t>
            </a:r>
            <a:r>
              <a:rPr lang="tr-TR" dirty="0" err="1" smtClean="0"/>
              <a:t>following</a:t>
            </a:r>
            <a:r>
              <a:rPr lang="tr-TR" dirty="0" smtClean="0"/>
              <a:t> web </a:t>
            </a:r>
            <a:r>
              <a:rPr lang="tr-TR" dirty="0" err="1" smtClean="0"/>
              <a:t>pages</a:t>
            </a:r>
            <a:endParaRPr lang="tr-TR" dirty="0" smtClean="0"/>
          </a:p>
          <a:p>
            <a:pPr lvl="2"/>
            <a:r>
              <a:rPr lang="tr-TR" dirty="0" smtClean="0">
                <a:hlinkClick r:id="rId2"/>
              </a:rPr>
              <a:t>https://www.atlassian.com/git/tutorials/install-git#windows</a:t>
            </a:r>
            <a:endParaRPr lang="tr-TR" dirty="0" smtClean="0"/>
          </a:p>
          <a:p>
            <a:pPr lvl="2"/>
            <a:endParaRPr lang="tr-TR" dirty="0"/>
          </a:p>
        </p:txBody>
      </p:sp>
    </p:spTree>
    <p:extLst>
      <p:ext uri="{BB962C8B-B14F-4D97-AF65-F5344CB8AC3E}">
        <p14:creationId xmlns:p14="http://schemas.microsoft.com/office/powerpoint/2010/main" val="4066602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Installation of Git</a:t>
            </a:r>
            <a:endParaRPr lang="tr-TR" dirty="0"/>
          </a:p>
        </p:txBody>
      </p:sp>
      <p:sp>
        <p:nvSpPr>
          <p:cNvPr id="5" name="Rectangle 4"/>
          <p:cNvSpPr/>
          <p:nvPr/>
        </p:nvSpPr>
        <p:spPr>
          <a:xfrm>
            <a:off x="143086" y="6403170"/>
            <a:ext cx="4165756" cy="369332"/>
          </a:xfrm>
          <a:prstGeom prst="rect">
            <a:avLst/>
          </a:prstGeom>
        </p:spPr>
        <p:txBody>
          <a:bodyPr wrap="none">
            <a:spAutoFit/>
          </a:bodyPr>
          <a:lstStyle/>
          <a:p>
            <a:r>
              <a:rPr lang="tr-TR" dirty="0" smtClean="0"/>
              <a:t>https://www.edureka.co/blog/git-tutorial/</a:t>
            </a:r>
            <a:endParaRPr lang="tr-TR" dirty="0"/>
          </a:p>
        </p:txBody>
      </p:sp>
      <p:sp>
        <p:nvSpPr>
          <p:cNvPr id="3" name="Content Placeholder 2"/>
          <p:cNvSpPr>
            <a:spLocks noGrp="1"/>
          </p:cNvSpPr>
          <p:nvPr>
            <p:ph idx="1"/>
          </p:nvPr>
        </p:nvSpPr>
        <p:spPr/>
        <p:txBody>
          <a:bodyPr/>
          <a:lstStyle/>
          <a:p>
            <a:r>
              <a:rPr lang="tr-TR" dirty="0" err="1" smtClean="0"/>
              <a:t>setup</a:t>
            </a:r>
            <a:endParaRPr lang="tr-TR" dirty="0" smtClean="0"/>
          </a:p>
          <a:p>
            <a:pPr lvl="1"/>
            <a:r>
              <a:rPr lang="tr-TR" dirty="0" err="1" smtClean="0">
                <a:hlinkClick r:id="rId2"/>
              </a:rPr>
              <a:t>Download</a:t>
            </a:r>
            <a:r>
              <a:rPr lang="tr-TR" dirty="0" smtClean="0">
                <a:hlinkClick r:id="rId2"/>
              </a:rPr>
              <a:t> git </a:t>
            </a:r>
            <a:r>
              <a:rPr lang="tr-TR" dirty="0" err="1" smtClean="0">
                <a:hlinkClick r:id="rId2"/>
              </a:rPr>
              <a:t>for</a:t>
            </a:r>
            <a:r>
              <a:rPr lang="tr-TR" dirty="0" smtClean="0">
                <a:hlinkClick r:id="rId2"/>
              </a:rPr>
              <a:t> OSX</a:t>
            </a:r>
            <a:endParaRPr lang="tr-TR" dirty="0" smtClean="0"/>
          </a:p>
          <a:p>
            <a:pPr lvl="1"/>
            <a:r>
              <a:rPr lang="tr-TR" dirty="0" err="1" smtClean="0">
                <a:hlinkClick r:id="rId3"/>
              </a:rPr>
              <a:t>Download</a:t>
            </a:r>
            <a:r>
              <a:rPr lang="tr-TR" dirty="0" smtClean="0">
                <a:hlinkClick r:id="rId3"/>
              </a:rPr>
              <a:t> git </a:t>
            </a:r>
            <a:r>
              <a:rPr lang="tr-TR" dirty="0" err="1" smtClean="0">
                <a:hlinkClick r:id="rId3"/>
              </a:rPr>
              <a:t>for</a:t>
            </a:r>
            <a:r>
              <a:rPr lang="tr-TR" dirty="0" smtClean="0">
                <a:hlinkClick r:id="rId3"/>
              </a:rPr>
              <a:t> Windows</a:t>
            </a:r>
            <a:endParaRPr lang="tr-TR" dirty="0" smtClean="0"/>
          </a:p>
          <a:p>
            <a:pPr lvl="1"/>
            <a:r>
              <a:rPr lang="tr-TR" dirty="0" err="1" smtClean="0">
                <a:hlinkClick r:id="rId4"/>
              </a:rPr>
              <a:t>Download</a:t>
            </a:r>
            <a:r>
              <a:rPr lang="tr-TR" dirty="0" smtClean="0">
                <a:hlinkClick r:id="rId4"/>
              </a:rPr>
              <a:t> git </a:t>
            </a:r>
            <a:r>
              <a:rPr lang="tr-TR" dirty="0" err="1" smtClean="0">
                <a:hlinkClick r:id="rId4"/>
              </a:rPr>
              <a:t>for</a:t>
            </a:r>
            <a:r>
              <a:rPr lang="tr-TR" dirty="0" smtClean="0">
                <a:hlinkClick r:id="rId4"/>
              </a:rPr>
              <a:t> Linux</a:t>
            </a:r>
            <a:endParaRPr lang="tr-TR" dirty="0" smtClean="0"/>
          </a:p>
          <a:p>
            <a:endParaRPr lang="tr-TR" dirty="0" smtClean="0"/>
          </a:p>
          <a:p>
            <a:r>
              <a:rPr lang="tr-TR" dirty="0" err="1" smtClean="0"/>
              <a:t>Download</a:t>
            </a:r>
            <a:r>
              <a:rPr lang="tr-TR" dirty="0" smtClean="0"/>
              <a:t> </a:t>
            </a:r>
            <a:r>
              <a:rPr lang="tr-TR" dirty="0" err="1" smtClean="0"/>
              <a:t>and</a:t>
            </a:r>
            <a:r>
              <a:rPr lang="tr-TR" dirty="0" smtClean="0"/>
              <a:t> </a:t>
            </a:r>
            <a:r>
              <a:rPr lang="tr-TR" dirty="0" err="1" smtClean="0"/>
              <a:t>Install</a:t>
            </a:r>
            <a:r>
              <a:rPr lang="tr-TR" dirty="0" smtClean="0"/>
              <a:t> Git </a:t>
            </a:r>
            <a:r>
              <a:rPr lang="tr-TR" dirty="0" err="1" smtClean="0"/>
              <a:t>from</a:t>
            </a:r>
            <a:r>
              <a:rPr lang="tr-TR" dirty="0" smtClean="0"/>
              <a:t> </a:t>
            </a:r>
            <a:r>
              <a:rPr lang="tr-TR" dirty="0" smtClean="0">
                <a:hlinkClick r:id="rId5"/>
              </a:rPr>
              <a:t>https://git-scm.com/downloads</a:t>
            </a:r>
            <a:endParaRPr lang="tr-TR" dirty="0" smtClean="0"/>
          </a:p>
        </p:txBody>
      </p:sp>
    </p:spTree>
    <p:extLst>
      <p:ext uri="{BB962C8B-B14F-4D97-AF65-F5344CB8AC3E}">
        <p14:creationId xmlns:p14="http://schemas.microsoft.com/office/powerpoint/2010/main" val="1407704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Installation of Git</a:t>
            </a:r>
            <a:endParaRPr lang="tr-TR" dirty="0"/>
          </a:p>
        </p:txBody>
      </p:sp>
      <p:pic>
        <p:nvPicPr>
          <p:cNvPr id="6" name="Picture 5"/>
          <p:cNvPicPr>
            <a:picLocks noChangeAspect="1"/>
          </p:cNvPicPr>
          <p:nvPr/>
        </p:nvPicPr>
        <p:blipFill>
          <a:blip r:embed="rId2"/>
          <a:stretch>
            <a:fillRect/>
          </a:stretch>
        </p:blipFill>
        <p:spPr>
          <a:xfrm>
            <a:off x="585165" y="1487054"/>
            <a:ext cx="2433683" cy="1842008"/>
          </a:xfrm>
          <a:prstGeom prst="rect">
            <a:avLst/>
          </a:prstGeom>
        </p:spPr>
      </p:pic>
      <p:pic>
        <p:nvPicPr>
          <p:cNvPr id="7" name="Picture 6"/>
          <p:cNvPicPr>
            <a:picLocks noChangeAspect="1"/>
          </p:cNvPicPr>
          <p:nvPr/>
        </p:nvPicPr>
        <p:blipFill>
          <a:blip r:embed="rId3"/>
          <a:stretch>
            <a:fillRect/>
          </a:stretch>
        </p:blipFill>
        <p:spPr>
          <a:xfrm>
            <a:off x="3897745" y="1487054"/>
            <a:ext cx="3029287" cy="2295818"/>
          </a:xfrm>
          <a:prstGeom prst="rect">
            <a:avLst/>
          </a:prstGeom>
        </p:spPr>
      </p:pic>
      <p:pic>
        <p:nvPicPr>
          <p:cNvPr id="8" name="Picture 7"/>
          <p:cNvPicPr>
            <a:picLocks noChangeAspect="1"/>
          </p:cNvPicPr>
          <p:nvPr/>
        </p:nvPicPr>
        <p:blipFill>
          <a:blip r:embed="rId4"/>
          <a:stretch>
            <a:fillRect/>
          </a:stretch>
        </p:blipFill>
        <p:spPr>
          <a:xfrm>
            <a:off x="7805929" y="1399795"/>
            <a:ext cx="2846361" cy="2220161"/>
          </a:xfrm>
          <a:prstGeom prst="rect">
            <a:avLst/>
          </a:prstGeom>
        </p:spPr>
      </p:pic>
      <p:pic>
        <p:nvPicPr>
          <p:cNvPr id="9" name="Picture 8"/>
          <p:cNvPicPr>
            <a:picLocks noChangeAspect="1"/>
          </p:cNvPicPr>
          <p:nvPr/>
        </p:nvPicPr>
        <p:blipFill>
          <a:blip r:embed="rId5"/>
          <a:stretch>
            <a:fillRect/>
          </a:stretch>
        </p:blipFill>
        <p:spPr>
          <a:xfrm>
            <a:off x="585165" y="3930194"/>
            <a:ext cx="3014289" cy="2325654"/>
          </a:xfrm>
          <a:prstGeom prst="rect">
            <a:avLst/>
          </a:prstGeom>
        </p:spPr>
      </p:pic>
      <p:sp>
        <p:nvSpPr>
          <p:cNvPr id="10" name="Rectangle 9"/>
          <p:cNvSpPr/>
          <p:nvPr/>
        </p:nvSpPr>
        <p:spPr>
          <a:xfrm>
            <a:off x="515596" y="6356988"/>
            <a:ext cx="4030334" cy="369332"/>
          </a:xfrm>
          <a:prstGeom prst="rect">
            <a:avLst/>
          </a:prstGeom>
        </p:spPr>
        <p:txBody>
          <a:bodyPr wrap="none">
            <a:spAutoFit/>
          </a:bodyPr>
          <a:lstStyle/>
          <a:p>
            <a:r>
              <a:rPr lang="tr-TR" dirty="0" smtClean="0"/>
              <a:t>https://www.edureka.co/blog/install-git/</a:t>
            </a:r>
            <a:endParaRPr lang="tr-TR" dirty="0"/>
          </a:p>
        </p:txBody>
      </p:sp>
      <p:pic>
        <p:nvPicPr>
          <p:cNvPr id="11" name="Picture 10"/>
          <p:cNvPicPr>
            <a:picLocks noChangeAspect="1"/>
          </p:cNvPicPr>
          <p:nvPr/>
        </p:nvPicPr>
        <p:blipFill>
          <a:blip r:embed="rId6"/>
          <a:stretch>
            <a:fillRect/>
          </a:stretch>
        </p:blipFill>
        <p:spPr>
          <a:xfrm>
            <a:off x="4545930" y="3999431"/>
            <a:ext cx="3312794" cy="2542223"/>
          </a:xfrm>
          <a:prstGeom prst="rect">
            <a:avLst/>
          </a:prstGeom>
        </p:spPr>
      </p:pic>
      <p:pic>
        <p:nvPicPr>
          <p:cNvPr id="12" name="Picture 11"/>
          <p:cNvPicPr>
            <a:picLocks noChangeAspect="1"/>
          </p:cNvPicPr>
          <p:nvPr/>
        </p:nvPicPr>
        <p:blipFill>
          <a:blip r:embed="rId7"/>
          <a:stretch>
            <a:fillRect/>
          </a:stretch>
        </p:blipFill>
        <p:spPr>
          <a:xfrm>
            <a:off x="8155783" y="3947796"/>
            <a:ext cx="3057162" cy="2355418"/>
          </a:xfrm>
          <a:prstGeom prst="rect">
            <a:avLst/>
          </a:prstGeom>
        </p:spPr>
      </p:pic>
    </p:spTree>
    <p:extLst>
      <p:ext uri="{BB962C8B-B14F-4D97-AF65-F5344CB8AC3E}">
        <p14:creationId xmlns:p14="http://schemas.microsoft.com/office/powerpoint/2010/main" val="738936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Installation of Git </a:t>
            </a:r>
            <a:r>
              <a:rPr lang="tr-TR" dirty="0" err="1" smtClean="0"/>
              <a:t>Extension</a:t>
            </a:r>
            <a:endParaRPr lang="tr-TR" dirty="0"/>
          </a:p>
        </p:txBody>
      </p:sp>
      <p:sp>
        <p:nvSpPr>
          <p:cNvPr id="5" name="Rectangle 4"/>
          <p:cNvSpPr/>
          <p:nvPr/>
        </p:nvSpPr>
        <p:spPr>
          <a:xfrm>
            <a:off x="143086" y="6403170"/>
            <a:ext cx="4165756" cy="369332"/>
          </a:xfrm>
          <a:prstGeom prst="rect">
            <a:avLst/>
          </a:prstGeom>
        </p:spPr>
        <p:txBody>
          <a:bodyPr wrap="none">
            <a:spAutoFit/>
          </a:bodyPr>
          <a:lstStyle/>
          <a:p>
            <a:r>
              <a:rPr lang="tr-TR" dirty="0" smtClean="0"/>
              <a:t>https://www.edureka.co/blog/git-tutorial/</a:t>
            </a:r>
            <a:endParaRPr lang="tr-TR" dirty="0"/>
          </a:p>
        </p:txBody>
      </p:sp>
      <p:sp>
        <p:nvSpPr>
          <p:cNvPr id="3" name="Content Placeholder 2"/>
          <p:cNvSpPr>
            <a:spLocks noGrp="1"/>
          </p:cNvSpPr>
          <p:nvPr>
            <p:ph idx="1"/>
          </p:nvPr>
        </p:nvSpPr>
        <p:spPr/>
        <p:txBody>
          <a:bodyPr/>
          <a:lstStyle/>
          <a:p>
            <a:r>
              <a:rPr lang="tr-TR" dirty="0" err="1" smtClean="0"/>
              <a:t>You</a:t>
            </a:r>
            <a:r>
              <a:rPr lang="tr-TR" dirty="0" smtClean="0"/>
              <a:t> can </a:t>
            </a:r>
            <a:r>
              <a:rPr lang="tr-TR" dirty="0" err="1" smtClean="0"/>
              <a:t>install</a:t>
            </a:r>
            <a:r>
              <a:rPr lang="tr-TR" dirty="0" smtClean="0"/>
              <a:t> Git GUI </a:t>
            </a:r>
            <a:r>
              <a:rPr lang="tr-TR" dirty="0" err="1" smtClean="0"/>
              <a:t>from</a:t>
            </a:r>
            <a:r>
              <a:rPr lang="tr-TR" dirty="0" smtClean="0"/>
              <a:t> </a:t>
            </a:r>
            <a:r>
              <a:rPr lang="tr-TR" dirty="0" smtClean="0">
                <a:hlinkClick r:id="rId2"/>
              </a:rPr>
              <a:t>https://git-scm.com/downloads/guis</a:t>
            </a:r>
            <a:endParaRPr lang="tr-TR" dirty="0" smtClean="0"/>
          </a:p>
          <a:p>
            <a:pPr lvl="1"/>
            <a:r>
              <a:rPr lang="tr-TR" dirty="0" smtClean="0"/>
              <a:t>I </a:t>
            </a:r>
            <a:r>
              <a:rPr lang="tr-TR" dirty="0" err="1" smtClean="0"/>
              <a:t>prefer</a:t>
            </a:r>
            <a:r>
              <a:rPr lang="tr-TR" dirty="0" smtClean="0"/>
              <a:t> </a:t>
            </a:r>
            <a:r>
              <a:rPr lang="tr-TR" dirty="0" err="1" smtClean="0"/>
              <a:t>to</a:t>
            </a:r>
            <a:r>
              <a:rPr lang="tr-TR" dirty="0" smtClean="0"/>
              <a:t> </a:t>
            </a:r>
            <a:r>
              <a:rPr lang="tr-TR" dirty="0" err="1" smtClean="0"/>
              <a:t>use</a:t>
            </a:r>
            <a:r>
              <a:rPr lang="tr-TR" dirty="0" smtClean="0"/>
              <a:t> git </a:t>
            </a:r>
            <a:r>
              <a:rPr lang="tr-TR" dirty="0" err="1" smtClean="0"/>
              <a:t>extension</a:t>
            </a:r>
            <a:r>
              <a:rPr lang="tr-TR" dirty="0" smtClean="0"/>
              <a:t> </a:t>
            </a:r>
            <a:r>
              <a:rPr lang="tr-TR" dirty="0" smtClean="0">
                <a:hlinkClick r:id="rId3"/>
              </a:rPr>
              <a:t>https://gitextensions.github.io/</a:t>
            </a:r>
            <a:r>
              <a:rPr lang="tr-TR" dirty="0" smtClean="0"/>
              <a:t> </a:t>
            </a:r>
            <a:r>
              <a:rPr lang="tr-TR" dirty="0" err="1" smtClean="0"/>
              <a:t>and</a:t>
            </a:r>
            <a:r>
              <a:rPr lang="tr-TR" dirty="0" smtClean="0"/>
              <a:t> </a:t>
            </a:r>
            <a:r>
              <a:rPr lang="tr-TR" dirty="0" smtClean="0">
                <a:hlinkClick r:id="rId4"/>
              </a:rPr>
              <a:t>https://tortoisegit.org/</a:t>
            </a:r>
            <a:endParaRPr lang="tr-TR" dirty="0"/>
          </a:p>
          <a:p>
            <a:pPr lvl="1"/>
            <a:r>
              <a:rPr lang="tr-TR" dirty="0" err="1" smtClean="0"/>
              <a:t>These</a:t>
            </a:r>
            <a:r>
              <a:rPr lang="tr-TR" dirty="0" smtClean="0"/>
              <a:t> </a:t>
            </a:r>
            <a:r>
              <a:rPr lang="tr-TR" dirty="0" err="1" smtClean="0"/>
              <a:t>extensions</a:t>
            </a:r>
            <a:r>
              <a:rPr lang="tr-TR" dirty="0" smtClean="0"/>
              <a:t> </a:t>
            </a:r>
            <a:r>
              <a:rPr lang="tr-TR" dirty="0" err="1" smtClean="0"/>
              <a:t>provide</a:t>
            </a:r>
            <a:r>
              <a:rPr lang="tr-TR" dirty="0" smtClean="0"/>
              <a:t> GUI </a:t>
            </a:r>
            <a:r>
              <a:rPr lang="tr-TR" dirty="0" err="1" smtClean="0"/>
              <a:t>for</a:t>
            </a:r>
            <a:r>
              <a:rPr lang="tr-TR" dirty="0" smtClean="0"/>
              <a:t> git </a:t>
            </a:r>
            <a:r>
              <a:rPr lang="tr-TR" dirty="0" err="1" smtClean="0"/>
              <a:t>operations</a:t>
            </a:r>
            <a:r>
              <a:rPr lang="tr-TR" dirty="0"/>
              <a:t> </a:t>
            </a:r>
            <a:r>
              <a:rPr lang="tr-TR" dirty="0" err="1" smtClean="0"/>
              <a:t>to</a:t>
            </a:r>
            <a:r>
              <a:rPr lang="tr-TR" dirty="0" smtClean="0"/>
              <a:t> </a:t>
            </a:r>
            <a:r>
              <a:rPr lang="tr-TR" dirty="0" err="1" smtClean="0"/>
              <a:t>make</a:t>
            </a:r>
            <a:r>
              <a:rPr lang="tr-TR" dirty="0" smtClean="0"/>
              <a:t> </a:t>
            </a:r>
            <a:r>
              <a:rPr lang="tr-TR" dirty="0" err="1" smtClean="0"/>
              <a:t>process</a:t>
            </a:r>
            <a:r>
              <a:rPr lang="tr-TR" dirty="0" smtClean="0"/>
              <a:t> </a:t>
            </a:r>
            <a:r>
              <a:rPr lang="tr-TR" dirty="0" err="1" smtClean="0"/>
              <a:t>easier</a:t>
            </a:r>
            <a:r>
              <a:rPr lang="tr-TR" dirty="0" smtClean="0"/>
              <a:t>.</a:t>
            </a:r>
          </a:p>
          <a:p>
            <a:pPr lvl="1"/>
            <a:endParaRPr lang="tr-TR" dirty="0"/>
          </a:p>
        </p:txBody>
      </p:sp>
    </p:spTree>
    <p:extLst>
      <p:ext uri="{BB962C8B-B14F-4D97-AF65-F5344CB8AC3E}">
        <p14:creationId xmlns:p14="http://schemas.microsoft.com/office/powerpoint/2010/main" val="1830421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Configuration</a:t>
            </a:r>
            <a:r>
              <a:rPr lang="tr-TR" dirty="0" smtClean="0"/>
              <a:t> of Git </a:t>
            </a:r>
            <a:r>
              <a:rPr lang="tr-TR" dirty="0" err="1" smtClean="0"/>
              <a:t>Extension</a:t>
            </a:r>
            <a:endParaRPr lang="tr-TR" dirty="0"/>
          </a:p>
        </p:txBody>
      </p:sp>
      <p:pic>
        <p:nvPicPr>
          <p:cNvPr id="4" name="Content Placeholder 3"/>
          <p:cNvPicPr>
            <a:picLocks noGrp="1" noChangeAspect="1"/>
          </p:cNvPicPr>
          <p:nvPr>
            <p:ph idx="1"/>
          </p:nvPr>
        </p:nvPicPr>
        <p:blipFill>
          <a:blip r:embed="rId2"/>
          <a:stretch>
            <a:fillRect/>
          </a:stretch>
        </p:blipFill>
        <p:spPr>
          <a:xfrm>
            <a:off x="3418469" y="1825625"/>
            <a:ext cx="5355061" cy="4351338"/>
          </a:xfrm>
          <a:prstGeom prst="rect">
            <a:avLst/>
          </a:prstGeom>
        </p:spPr>
      </p:pic>
    </p:spTree>
    <p:extLst>
      <p:ext uri="{BB962C8B-B14F-4D97-AF65-F5344CB8AC3E}">
        <p14:creationId xmlns:p14="http://schemas.microsoft.com/office/powerpoint/2010/main" val="784739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Opening</a:t>
            </a:r>
            <a:r>
              <a:rPr lang="tr-TR" dirty="0" smtClean="0"/>
              <a:t> </a:t>
            </a:r>
            <a:r>
              <a:rPr lang="tr-TR" dirty="0" err="1" smtClean="0"/>
              <a:t>the</a:t>
            </a:r>
            <a:r>
              <a:rPr lang="tr-TR" dirty="0" smtClean="0"/>
              <a:t> Git </a:t>
            </a:r>
            <a:r>
              <a:rPr lang="tr-TR" dirty="0" err="1" smtClean="0"/>
              <a:t>Extension</a:t>
            </a:r>
            <a:endParaRPr lang="tr-TR" dirty="0"/>
          </a:p>
        </p:txBody>
      </p:sp>
      <p:pic>
        <p:nvPicPr>
          <p:cNvPr id="5" name="Content Placeholder 4"/>
          <p:cNvPicPr>
            <a:picLocks noGrp="1" noChangeAspect="1"/>
          </p:cNvPicPr>
          <p:nvPr>
            <p:ph idx="1"/>
          </p:nvPr>
        </p:nvPicPr>
        <p:blipFill>
          <a:blip r:embed="rId2"/>
          <a:stretch>
            <a:fillRect/>
          </a:stretch>
        </p:blipFill>
        <p:spPr>
          <a:xfrm>
            <a:off x="3385685" y="1825625"/>
            <a:ext cx="5420629" cy="4351338"/>
          </a:xfrm>
          <a:prstGeom prst="rect">
            <a:avLst/>
          </a:prstGeom>
        </p:spPr>
      </p:pic>
    </p:spTree>
    <p:extLst>
      <p:ext uri="{BB962C8B-B14F-4D97-AF65-F5344CB8AC3E}">
        <p14:creationId xmlns:p14="http://schemas.microsoft.com/office/powerpoint/2010/main" val="2370974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Opening</a:t>
            </a:r>
            <a:r>
              <a:rPr lang="tr-TR" dirty="0" smtClean="0"/>
              <a:t> </a:t>
            </a:r>
            <a:r>
              <a:rPr lang="tr-TR" dirty="0" err="1" smtClean="0"/>
              <a:t>the</a:t>
            </a:r>
            <a:r>
              <a:rPr lang="tr-TR" dirty="0" smtClean="0"/>
              <a:t> Git </a:t>
            </a:r>
            <a:r>
              <a:rPr lang="tr-TR" dirty="0" err="1" smtClean="0"/>
              <a:t>Extension</a:t>
            </a:r>
            <a:endParaRPr lang="tr-TR" dirty="0"/>
          </a:p>
        </p:txBody>
      </p:sp>
      <p:pic>
        <p:nvPicPr>
          <p:cNvPr id="4" name="Content Placeholder 3"/>
          <p:cNvPicPr>
            <a:picLocks noGrp="1" noChangeAspect="1"/>
          </p:cNvPicPr>
          <p:nvPr>
            <p:ph idx="1"/>
          </p:nvPr>
        </p:nvPicPr>
        <p:blipFill>
          <a:blip r:embed="rId2"/>
          <a:stretch>
            <a:fillRect/>
          </a:stretch>
        </p:blipFill>
        <p:spPr>
          <a:xfrm>
            <a:off x="3143765" y="1825625"/>
            <a:ext cx="5904470" cy="4351338"/>
          </a:xfrm>
          <a:prstGeom prst="rect">
            <a:avLst/>
          </a:prstGeom>
        </p:spPr>
      </p:pic>
    </p:spTree>
    <p:extLst>
      <p:ext uri="{BB962C8B-B14F-4D97-AF65-F5344CB8AC3E}">
        <p14:creationId xmlns:p14="http://schemas.microsoft.com/office/powerpoint/2010/main" val="2457634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Git Installation </a:t>
            </a:r>
            <a:r>
              <a:rPr lang="tr-TR" dirty="0" err="1" smtClean="0"/>
              <a:t>Completed</a:t>
            </a:r>
            <a:endParaRPr lang="tr-TR" dirty="0"/>
          </a:p>
        </p:txBody>
      </p:sp>
      <p:sp>
        <p:nvSpPr>
          <p:cNvPr id="10" name="Rectangle 9"/>
          <p:cNvSpPr/>
          <p:nvPr/>
        </p:nvSpPr>
        <p:spPr>
          <a:xfrm>
            <a:off x="515596" y="6356988"/>
            <a:ext cx="4030334" cy="369332"/>
          </a:xfrm>
          <a:prstGeom prst="rect">
            <a:avLst/>
          </a:prstGeom>
        </p:spPr>
        <p:txBody>
          <a:bodyPr wrap="none">
            <a:spAutoFit/>
          </a:bodyPr>
          <a:lstStyle/>
          <a:p>
            <a:r>
              <a:rPr lang="tr-TR" dirty="0" smtClean="0"/>
              <a:t>https://www.edureka.co/blog/install-git/</a:t>
            </a:r>
            <a:endParaRPr lang="tr-TR" dirty="0"/>
          </a:p>
        </p:txBody>
      </p:sp>
      <p:pic>
        <p:nvPicPr>
          <p:cNvPr id="3" name="Picture 2"/>
          <p:cNvPicPr>
            <a:picLocks noChangeAspect="1"/>
          </p:cNvPicPr>
          <p:nvPr/>
        </p:nvPicPr>
        <p:blipFill>
          <a:blip r:embed="rId2"/>
          <a:stretch>
            <a:fillRect/>
          </a:stretch>
        </p:blipFill>
        <p:spPr>
          <a:xfrm>
            <a:off x="2552205" y="4116588"/>
            <a:ext cx="7087589" cy="1247949"/>
          </a:xfrm>
          <a:prstGeom prst="rect">
            <a:avLst/>
          </a:prstGeom>
        </p:spPr>
      </p:pic>
      <p:pic>
        <p:nvPicPr>
          <p:cNvPr id="134146" name="Picture 2" descr="Download Ok Free PNG photo images and clipart | FreePNG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867" y="2118838"/>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5748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Installation of </a:t>
            </a:r>
            <a:r>
              <a:rPr lang="tr-TR" dirty="0" err="1" smtClean="0"/>
              <a:t>gig</a:t>
            </a:r>
            <a:r>
              <a:rPr lang="tr-TR" dirty="0" smtClean="0"/>
              <a:t> (git </a:t>
            </a:r>
            <a:r>
              <a:rPr lang="tr-TR" dirty="0" err="1" smtClean="0"/>
              <a:t>ignore</a:t>
            </a:r>
            <a:r>
              <a:rPr lang="tr-TR" dirty="0" smtClean="0"/>
              <a:t> </a:t>
            </a:r>
            <a:r>
              <a:rPr lang="tr-TR" dirty="0" err="1" smtClean="0"/>
              <a:t>creator</a:t>
            </a:r>
            <a:r>
              <a:rPr lang="tr-TR" dirty="0" smtClean="0"/>
              <a:t>)</a:t>
            </a:r>
            <a:endParaRPr lang="tr-TR" dirty="0"/>
          </a:p>
        </p:txBody>
      </p:sp>
      <p:pic>
        <p:nvPicPr>
          <p:cNvPr id="4" name="Picture 3"/>
          <p:cNvPicPr>
            <a:picLocks noChangeAspect="1"/>
          </p:cNvPicPr>
          <p:nvPr/>
        </p:nvPicPr>
        <p:blipFill>
          <a:blip r:embed="rId2"/>
          <a:stretch>
            <a:fillRect/>
          </a:stretch>
        </p:blipFill>
        <p:spPr>
          <a:xfrm>
            <a:off x="1051864" y="1590374"/>
            <a:ext cx="9288171" cy="4305901"/>
          </a:xfrm>
          <a:prstGeom prst="rect">
            <a:avLst/>
          </a:prstGeom>
        </p:spPr>
      </p:pic>
    </p:spTree>
    <p:extLst>
      <p:ext uri="{BB962C8B-B14F-4D97-AF65-F5344CB8AC3E}">
        <p14:creationId xmlns:p14="http://schemas.microsoft.com/office/powerpoint/2010/main" val="3567689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tr-TR" dirty="0" err="1" smtClean="0"/>
              <a:t>Introduction</a:t>
            </a:r>
            <a:r>
              <a:rPr lang="tr-TR" dirty="0" smtClean="0"/>
              <a:t> </a:t>
            </a:r>
            <a:r>
              <a:rPr lang="tr-TR" dirty="0" err="1" smtClean="0"/>
              <a:t>to</a:t>
            </a:r>
            <a:r>
              <a:rPr lang="tr-TR" dirty="0" smtClean="0"/>
              <a:t> </a:t>
            </a:r>
            <a:r>
              <a:rPr lang="tr-TR" dirty="0" err="1" smtClean="0"/>
              <a:t>the</a:t>
            </a:r>
            <a:r>
              <a:rPr lang="tr-TR" dirty="0" smtClean="0"/>
              <a:t> </a:t>
            </a:r>
            <a:r>
              <a:rPr lang="tr-TR" dirty="0" err="1" smtClean="0"/>
              <a:t>Algorithmic</a:t>
            </a:r>
            <a:r>
              <a:rPr lang="tr-TR" dirty="0" smtClean="0"/>
              <a:t> </a:t>
            </a:r>
            <a:r>
              <a:rPr lang="tr-TR" dirty="0" err="1" smtClean="0"/>
              <a:t>Thinking</a:t>
            </a:r>
            <a:r>
              <a:rPr lang="tr-TR" dirty="0" smtClean="0"/>
              <a:t> </a:t>
            </a:r>
            <a:r>
              <a:rPr lang="tr-TR" dirty="0" err="1" smtClean="0"/>
              <a:t>and</a:t>
            </a:r>
            <a:r>
              <a:rPr lang="tr-TR" dirty="0" smtClean="0"/>
              <a:t> </a:t>
            </a:r>
            <a:r>
              <a:rPr lang="tr-TR" dirty="0" err="1" smtClean="0"/>
              <a:t>Pseudocodes</a:t>
            </a:r>
            <a:endParaRPr lang="tr-TR" dirty="0"/>
          </a:p>
        </p:txBody>
      </p:sp>
      <p:sp>
        <p:nvSpPr>
          <p:cNvPr id="3" name="Subtitle 2"/>
          <p:cNvSpPr>
            <a:spLocks noGrp="1"/>
          </p:cNvSpPr>
          <p:nvPr>
            <p:ph type="subTitle" idx="1"/>
          </p:nvPr>
        </p:nvSpPr>
        <p:spPr/>
        <p:txBody>
          <a:bodyPr/>
          <a:lstStyle/>
          <a:p>
            <a:r>
              <a:rPr lang="tr-TR" dirty="0" smtClean="0"/>
              <a:t>Dr. </a:t>
            </a:r>
            <a:r>
              <a:rPr lang="tr-TR" dirty="0" err="1" smtClean="0"/>
              <a:t>Ugur</a:t>
            </a:r>
            <a:r>
              <a:rPr lang="tr-TR" dirty="0" smtClean="0"/>
              <a:t> CORUH</a:t>
            </a:r>
            <a:endParaRPr lang="tr-TR" dirty="0"/>
          </a:p>
        </p:txBody>
      </p:sp>
    </p:spTree>
    <p:extLst>
      <p:ext uri="{BB962C8B-B14F-4D97-AF65-F5344CB8AC3E}">
        <p14:creationId xmlns:p14="http://schemas.microsoft.com/office/powerpoint/2010/main" val="244914725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Installation of </a:t>
            </a:r>
            <a:r>
              <a:rPr lang="tr-TR" dirty="0" err="1" smtClean="0"/>
              <a:t>gig</a:t>
            </a:r>
            <a:r>
              <a:rPr lang="tr-TR" dirty="0" smtClean="0"/>
              <a:t> (git </a:t>
            </a:r>
            <a:r>
              <a:rPr lang="tr-TR" dirty="0" err="1" smtClean="0"/>
              <a:t>ignore</a:t>
            </a:r>
            <a:r>
              <a:rPr lang="tr-TR" dirty="0" smtClean="0"/>
              <a:t> </a:t>
            </a:r>
            <a:r>
              <a:rPr lang="tr-TR" dirty="0" err="1" smtClean="0"/>
              <a:t>creator</a:t>
            </a:r>
            <a:r>
              <a:rPr lang="tr-TR" dirty="0" smtClean="0"/>
              <a:t>)</a:t>
            </a:r>
            <a:endParaRPr lang="tr-TR" dirty="0"/>
          </a:p>
        </p:txBody>
      </p:sp>
      <p:sp>
        <p:nvSpPr>
          <p:cNvPr id="3" name="Rectangle 2"/>
          <p:cNvSpPr/>
          <p:nvPr/>
        </p:nvSpPr>
        <p:spPr>
          <a:xfrm>
            <a:off x="3048000" y="2967335"/>
            <a:ext cx="6096000" cy="923330"/>
          </a:xfrm>
          <a:prstGeom prst="rect">
            <a:avLst/>
          </a:prstGeom>
        </p:spPr>
        <p:txBody>
          <a:bodyPr>
            <a:spAutoFit/>
          </a:bodyPr>
          <a:lstStyle/>
          <a:p>
            <a:r>
              <a:rPr lang="tr-TR" b="1" i="0" dirty="0" err="1" smtClean="0">
                <a:solidFill>
                  <a:srgbClr val="24292E"/>
                </a:solidFill>
                <a:effectLst/>
                <a:latin typeface="-apple-system"/>
              </a:rPr>
              <a:t>Requirements</a:t>
            </a:r>
            <a:endParaRPr lang="tr-TR" b="1" i="0" dirty="0" smtClean="0">
              <a:solidFill>
                <a:srgbClr val="24292E"/>
              </a:solidFill>
              <a:effectLst/>
              <a:latin typeface="-apple-system"/>
            </a:endParaRPr>
          </a:p>
          <a:p>
            <a:pPr>
              <a:buFont typeface="Arial" panose="020B0604020202020204" pitchFamily="34" charset="0"/>
              <a:buChar char="•"/>
            </a:pPr>
            <a:r>
              <a:rPr lang="tr-TR" b="0" i="0" dirty="0" err="1" smtClean="0">
                <a:solidFill>
                  <a:srgbClr val="24292E"/>
                </a:solidFill>
                <a:effectLst/>
                <a:latin typeface="-apple-system"/>
              </a:rPr>
              <a:t>Python</a:t>
            </a:r>
            <a:r>
              <a:rPr lang="tr-TR" b="0" i="0" dirty="0" smtClean="0">
                <a:solidFill>
                  <a:srgbClr val="24292E"/>
                </a:solidFill>
                <a:effectLst/>
                <a:latin typeface="-apple-system"/>
              </a:rPr>
              <a:t> &gt;= 3.6</a:t>
            </a:r>
          </a:p>
          <a:p>
            <a:pPr>
              <a:buFont typeface="Arial" panose="020B0604020202020204" pitchFamily="34" charset="0"/>
              <a:buChar char="•"/>
            </a:pPr>
            <a:r>
              <a:rPr lang="tr-TR" b="0" i="0" dirty="0" smtClean="0">
                <a:solidFill>
                  <a:srgbClr val="24292E"/>
                </a:solidFill>
                <a:effectLst/>
                <a:latin typeface="-apple-system"/>
              </a:rPr>
              <a:t>Internet </a:t>
            </a:r>
            <a:r>
              <a:rPr lang="tr-TR" b="0" i="0" dirty="0" err="1" smtClean="0">
                <a:solidFill>
                  <a:srgbClr val="24292E"/>
                </a:solidFill>
                <a:effectLst/>
                <a:latin typeface="-apple-system"/>
              </a:rPr>
              <a:t>connection</a:t>
            </a:r>
            <a:endParaRPr lang="tr-TR" b="0" i="0" dirty="0">
              <a:solidFill>
                <a:srgbClr val="24292E"/>
              </a:solidFill>
              <a:effectLst/>
              <a:latin typeface="-apple-system"/>
            </a:endParaRPr>
          </a:p>
        </p:txBody>
      </p:sp>
      <p:sp>
        <p:nvSpPr>
          <p:cNvPr id="5" name="Rectangle 4"/>
          <p:cNvSpPr/>
          <p:nvPr/>
        </p:nvSpPr>
        <p:spPr>
          <a:xfrm>
            <a:off x="3178214" y="4720709"/>
            <a:ext cx="2917786" cy="369332"/>
          </a:xfrm>
          <a:prstGeom prst="rect">
            <a:avLst/>
          </a:prstGeom>
        </p:spPr>
        <p:txBody>
          <a:bodyPr wrap="none">
            <a:spAutoFit/>
          </a:bodyPr>
          <a:lstStyle/>
          <a:p>
            <a:r>
              <a:rPr lang="tr-TR" dirty="0" smtClean="0"/>
              <a:t>https://github.com/sloria/gig</a:t>
            </a:r>
            <a:endParaRPr lang="tr-TR" dirty="0"/>
          </a:p>
        </p:txBody>
      </p:sp>
    </p:spTree>
    <p:extLst>
      <p:ext uri="{BB962C8B-B14F-4D97-AF65-F5344CB8AC3E}">
        <p14:creationId xmlns:p14="http://schemas.microsoft.com/office/powerpoint/2010/main" val="15153555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Installation of </a:t>
            </a:r>
            <a:r>
              <a:rPr lang="tr-TR" dirty="0" err="1" smtClean="0"/>
              <a:t>gig</a:t>
            </a:r>
            <a:r>
              <a:rPr lang="tr-TR" dirty="0" smtClean="0"/>
              <a:t> (git </a:t>
            </a:r>
            <a:r>
              <a:rPr lang="tr-TR" dirty="0" err="1" smtClean="0"/>
              <a:t>ignore</a:t>
            </a:r>
            <a:r>
              <a:rPr lang="tr-TR" dirty="0" smtClean="0"/>
              <a:t> </a:t>
            </a:r>
            <a:r>
              <a:rPr lang="tr-TR" dirty="0" err="1" smtClean="0"/>
              <a:t>creator</a:t>
            </a:r>
            <a:r>
              <a:rPr lang="tr-TR" dirty="0" smtClean="0"/>
              <a:t>)</a:t>
            </a:r>
            <a:endParaRPr lang="tr-TR" dirty="0"/>
          </a:p>
        </p:txBody>
      </p:sp>
      <p:sp>
        <p:nvSpPr>
          <p:cNvPr id="6" name="Content Placeholder 5"/>
          <p:cNvSpPr>
            <a:spLocks noGrp="1"/>
          </p:cNvSpPr>
          <p:nvPr>
            <p:ph idx="1"/>
          </p:nvPr>
        </p:nvSpPr>
        <p:spPr/>
        <p:txBody>
          <a:bodyPr/>
          <a:lstStyle/>
          <a:p>
            <a:r>
              <a:rPr lang="tr-TR" dirty="0" smtClean="0"/>
              <a:t>&gt; </a:t>
            </a:r>
            <a:r>
              <a:rPr lang="tr-TR" dirty="0" err="1" smtClean="0"/>
              <a:t>gig</a:t>
            </a:r>
            <a:r>
              <a:rPr lang="tr-TR" dirty="0" smtClean="0"/>
              <a:t> </a:t>
            </a:r>
            <a:r>
              <a:rPr lang="tr-TR" dirty="0" err="1" smtClean="0"/>
              <a:t>list</a:t>
            </a:r>
            <a:endParaRPr lang="tr-TR" dirty="0" smtClean="0"/>
          </a:p>
          <a:p>
            <a:r>
              <a:rPr lang="tr-TR" dirty="0" smtClean="0"/>
              <a:t>&gt; </a:t>
            </a:r>
            <a:r>
              <a:rPr lang="tr-TR" dirty="0" err="1" smtClean="0"/>
              <a:t>gig</a:t>
            </a:r>
            <a:r>
              <a:rPr lang="tr-TR" dirty="0" smtClean="0"/>
              <a:t> </a:t>
            </a:r>
            <a:r>
              <a:rPr lang="tr-TR" dirty="0" err="1" smtClean="0"/>
              <a:t>list</a:t>
            </a:r>
            <a:r>
              <a:rPr lang="tr-TR" dirty="0" smtClean="0"/>
              <a:t> –global</a:t>
            </a:r>
          </a:p>
          <a:p>
            <a:r>
              <a:rPr lang="tr-TR" dirty="0" smtClean="0"/>
              <a:t>&gt; </a:t>
            </a:r>
            <a:r>
              <a:rPr lang="tr-TR" dirty="0" err="1" smtClean="0"/>
              <a:t>gig</a:t>
            </a:r>
            <a:r>
              <a:rPr lang="tr-TR" dirty="0" smtClean="0"/>
              <a:t> </a:t>
            </a:r>
            <a:r>
              <a:rPr lang="tr-TR" dirty="0" smtClean="0">
                <a:solidFill>
                  <a:srgbClr val="FF0000"/>
                </a:solidFill>
              </a:rPr>
              <a:t>C Java </a:t>
            </a:r>
            <a:r>
              <a:rPr lang="tr-TR" dirty="0" err="1" smtClean="0">
                <a:solidFill>
                  <a:srgbClr val="FF0000"/>
                </a:solidFill>
              </a:rPr>
              <a:t>VisualStudio</a:t>
            </a:r>
            <a:r>
              <a:rPr lang="tr-TR" dirty="0" smtClean="0">
                <a:solidFill>
                  <a:srgbClr val="FF0000"/>
                </a:solidFill>
              </a:rPr>
              <a:t> </a:t>
            </a:r>
            <a:r>
              <a:rPr lang="tr-TR" dirty="0" smtClean="0"/>
              <a:t>&gt; .</a:t>
            </a:r>
            <a:r>
              <a:rPr lang="tr-TR" dirty="0" err="1" smtClean="0"/>
              <a:t>gitignore</a:t>
            </a:r>
            <a:endParaRPr lang="tr-TR" dirty="0" smtClean="0"/>
          </a:p>
          <a:p>
            <a:endParaRPr lang="tr-TR" dirty="0"/>
          </a:p>
          <a:p>
            <a:r>
              <a:rPr lang="tr-TR" dirty="0" smtClean="0"/>
              <a:t>Port of gitignore.io</a:t>
            </a:r>
          </a:p>
          <a:p>
            <a:pPr lvl="1"/>
            <a:r>
              <a:rPr lang="tr-TR" dirty="0" smtClean="0">
                <a:hlinkClick r:id="rId2"/>
              </a:rPr>
              <a:t>https://www.toptal.com/developers/gitignore</a:t>
            </a:r>
            <a:endParaRPr lang="tr-TR" dirty="0" smtClean="0"/>
          </a:p>
          <a:p>
            <a:pPr lvl="1"/>
            <a:endParaRPr lang="tr-TR" dirty="0"/>
          </a:p>
        </p:txBody>
      </p:sp>
      <p:pic>
        <p:nvPicPr>
          <p:cNvPr id="7" name="Picture 6"/>
          <p:cNvPicPr>
            <a:picLocks noChangeAspect="1"/>
          </p:cNvPicPr>
          <p:nvPr/>
        </p:nvPicPr>
        <p:blipFill>
          <a:blip r:embed="rId3"/>
          <a:stretch>
            <a:fillRect/>
          </a:stretch>
        </p:blipFill>
        <p:spPr>
          <a:xfrm>
            <a:off x="8001000" y="4333179"/>
            <a:ext cx="3634560" cy="1725088"/>
          </a:xfrm>
          <a:prstGeom prst="rect">
            <a:avLst/>
          </a:prstGeom>
        </p:spPr>
      </p:pic>
      <p:sp>
        <p:nvSpPr>
          <p:cNvPr id="8" name="Rectangle 7"/>
          <p:cNvSpPr/>
          <p:nvPr/>
        </p:nvSpPr>
        <p:spPr>
          <a:xfrm>
            <a:off x="924391" y="5111234"/>
            <a:ext cx="3580467" cy="369332"/>
          </a:xfrm>
          <a:prstGeom prst="rect">
            <a:avLst/>
          </a:prstGeom>
        </p:spPr>
        <p:txBody>
          <a:bodyPr wrap="none">
            <a:spAutoFit/>
          </a:bodyPr>
          <a:lstStyle/>
          <a:p>
            <a:r>
              <a:rPr lang="tr-TR" dirty="0" smtClean="0"/>
              <a:t>https://github.com/github/gitignore</a:t>
            </a:r>
            <a:endParaRPr lang="tr-TR" dirty="0"/>
          </a:p>
        </p:txBody>
      </p:sp>
      <p:sp>
        <p:nvSpPr>
          <p:cNvPr id="9" name="Rectangle 8"/>
          <p:cNvSpPr/>
          <p:nvPr/>
        </p:nvSpPr>
        <p:spPr>
          <a:xfrm>
            <a:off x="924391" y="5615503"/>
            <a:ext cx="5269456" cy="369332"/>
          </a:xfrm>
          <a:prstGeom prst="rect">
            <a:avLst/>
          </a:prstGeom>
        </p:spPr>
        <p:txBody>
          <a:bodyPr wrap="none">
            <a:spAutoFit/>
          </a:bodyPr>
          <a:lstStyle/>
          <a:p>
            <a:r>
              <a:rPr lang="tr-TR" dirty="0" smtClean="0"/>
              <a:t>https://dev.to/shihanng/gig-a-gitignore-generator-opc</a:t>
            </a:r>
            <a:endParaRPr lang="tr-TR" dirty="0"/>
          </a:p>
        </p:txBody>
      </p:sp>
    </p:spTree>
    <p:extLst>
      <p:ext uri="{BB962C8B-B14F-4D97-AF65-F5344CB8AC3E}">
        <p14:creationId xmlns:p14="http://schemas.microsoft.com/office/powerpoint/2010/main" val="38159506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Configuration</a:t>
            </a:r>
            <a:r>
              <a:rPr lang="tr-TR" dirty="0" smtClean="0"/>
              <a:t> of Git</a:t>
            </a:r>
            <a:endParaRPr lang="tr-TR" dirty="0"/>
          </a:p>
        </p:txBody>
      </p:sp>
      <p:sp>
        <p:nvSpPr>
          <p:cNvPr id="10" name="Rectangle 9"/>
          <p:cNvSpPr/>
          <p:nvPr/>
        </p:nvSpPr>
        <p:spPr>
          <a:xfrm>
            <a:off x="515596" y="6356988"/>
            <a:ext cx="4030334" cy="369332"/>
          </a:xfrm>
          <a:prstGeom prst="rect">
            <a:avLst/>
          </a:prstGeom>
        </p:spPr>
        <p:txBody>
          <a:bodyPr wrap="none">
            <a:spAutoFit/>
          </a:bodyPr>
          <a:lstStyle/>
          <a:p>
            <a:r>
              <a:rPr lang="tr-TR" dirty="0" smtClean="0"/>
              <a:t>https://www.edureka.co/blog/install-git/</a:t>
            </a:r>
            <a:endParaRPr lang="tr-TR" dirty="0"/>
          </a:p>
        </p:txBody>
      </p:sp>
      <p:sp>
        <p:nvSpPr>
          <p:cNvPr id="5" name="Rectangle 4"/>
          <p:cNvSpPr/>
          <p:nvPr/>
        </p:nvSpPr>
        <p:spPr>
          <a:xfrm>
            <a:off x="406400" y="1370694"/>
            <a:ext cx="6096000" cy="1754326"/>
          </a:xfrm>
          <a:prstGeom prst="rect">
            <a:avLst/>
          </a:prstGeom>
        </p:spPr>
        <p:txBody>
          <a:bodyPr>
            <a:spAutoFit/>
          </a:bodyPr>
          <a:lstStyle/>
          <a:p>
            <a:r>
              <a:rPr lang="tr-TR" dirty="0" err="1" smtClean="0"/>
              <a:t>configuring</a:t>
            </a:r>
            <a:r>
              <a:rPr lang="tr-TR" dirty="0" smtClean="0"/>
              <a:t> Git </a:t>
            </a:r>
            <a:r>
              <a:rPr lang="tr-TR" dirty="0" err="1" smtClean="0"/>
              <a:t>with</a:t>
            </a:r>
            <a:r>
              <a:rPr lang="tr-TR" dirty="0" smtClean="0"/>
              <a:t> </a:t>
            </a:r>
            <a:r>
              <a:rPr lang="tr-TR" dirty="0" err="1" smtClean="0"/>
              <a:t>your</a:t>
            </a:r>
            <a:r>
              <a:rPr lang="tr-TR" dirty="0" smtClean="0"/>
              <a:t> </a:t>
            </a:r>
            <a:r>
              <a:rPr lang="tr-TR" dirty="0" err="1" smtClean="0"/>
              <a:t>username</a:t>
            </a:r>
            <a:r>
              <a:rPr lang="tr-TR" dirty="0" smtClean="0"/>
              <a:t> </a:t>
            </a:r>
            <a:r>
              <a:rPr lang="tr-TR" dirty="0" err="1" smtClean="0"/>
              <a:t>and</a:t>
            </a:r>
            <a:r>
              <a:rPr lang="tr-TR" dirty="0" smtClean="0"/>
              <a:t> </a:t>
            </a:r>
            <a:r>
              <a:rPr lang="tr-TR" dirty="0" err="1" smtClean="0"/>
              <a:t>email</a:t>
            </a:r>
            <a:r>
              <a:rPr lang="tr-TR" dirty="0" smtClean="0"/>
              <a:t>. </a:t>
            </a:r>
            <a:r>
              <a:rPr lang="tr-TR" dirty="0" err="1" smtClean="0"/>
              <a:t>In</a:t>
            </a:r>
            <a:r>
              <a:rPr lang="tr-TR" dirty="0" smtClean="0"/>
              <a:t> </a:t>
            </a:r>
            <a:r>
              <a:rPr lang="tr-TR" dirty="0" err="1" smtClean="0"/>
              <a:t>order</a:t>
            </a:r>
            <a:r>
              <a:rPr lang="tr-TR" dirty="0" smtClean="0"/>
              <a:t> </a:t>
            </a:r>
            <a:r>
              <a:rPr lang="tr-TR" dirty="0" err="1" smtClean="0"/>
              <a:t>to</a:t>
            </a:r>
            <a:r>
              <a:rPr lang="tr-TR" dirty="0" smtClean="0"/>
              <a:t> do </a:t>
            </a:r>
            <a:r>
              <a:rPr lang="tr-TR" dirty="0" err="1" smtClean="0"/>
              <a:t>that</a:t>
            </a:r>
            <a:r>
              <a:rPr lang="tr-TR" dirty="0" smtClean="0"/>
              <a:t>, </a:t>
            </a:r>
            <a:r>
              <a:rPr lang="tr-TR" dirty="0" err="1" smtClean="0"/>
              <a:t>type</a:t>
            </a:r>
            <a:r>
              <a:rPr lang="tr-TR" dirty="0" smtClean="0"/>
              <a:t> </a:t>
            </a:r>
            <a:r>
              <a:rPr lang="tr-TR" dirty="0" err="1" smtClean="0"/>
              <a:t>the</a:t>
            </a:r>
            <a:r>
              <a:rPr lang="tr-TR" dirty="0" smtClean="0"/>
              <a:t> </a:t>
            </a:r>
            <a:r>
              <a:rPr lang="tr-TR" dirty="0" err="1" smtClean="0"/>
              <a:t>following</a:t>
            </a:r>
            <a:r>
              <a:rPr lang="tr-TR" dirty="0" smtClean="0"/>
              <a:t> </a:t>
            </a:r>
            <a:r>
              <a:rPr lang="tr-TR" dirty="0" err="1" smtClean="0"/>
              <a:t>commands</a:t>
            </a:r>
            <a:r>
              <a:rPr lang="tr-TR" dirty="0" smtClean="0"/>
              <a:t> in </a:t>
            </a:r>
            <a:r>
              <a:rPr lang="tr-TR" dirty="0" err="1" smtClean="0"/>
              <a:t>your</a:t>
            </a:r>
            <a:r>
              <a:rPr lang="tr-TR" dirty="0" smtClean="0"/>
              <a:t> Git </a:t>
            </a:r>
            <a:r>
              <a:rPr lang="tr-TR" dirty="0" err="1" smtClean="0"/>
              <a:t>Bash</a:t>
            </a:r>
            <a:r>
              <a:rPr lang="tr-TR" dirty="0" smtClean="0"/>
              <a:t>:</a:t>
            </a:r>
          </a:p>
          <a:p>
            <a:endParaRPr lang="tr-TR" dirty="0" smtClean="0"/>
          </a:p>
          <a:p>
            <a:r>
              <a:rPr lang="tr-TR" dirty="0" smtClean="0"/>
              <a:t>git </a:t>
            </a:r>
            <a:r>
              <a:rPr lang="tr-TR" dirty="0" err="1" smtClean="0"/>
              <a:t>config</a:t>
            </a:r>
            <a:r>
              <a:rPr lang="tr-TR" dirty="0" smtClean="0"/>
              <a:t> - - global user.name "&lt;</a:t>
            </a:r>
            <a:r>
              <a:rPr lang="tr-TR" dirty="0" err="1" smtClean="0"/>
              <a:t>your</a:t>
            </a:r>
            <a:r>
              <a:rPr lang="tr-TR" dirty="0" smtClean="0"/>
              <a:t> name&gt;"</a:t>
            </a:r>
          </a:p>
          <a:p>
            <a:endParaRPr lang="tr-TR" dirty="0" smtClean="0"/>
          </a:p>
          <a:p>
            <a:r>
              <a:rPr lang="tr-TR" dirty="0" smtClean="0"/>
              <a:t>git </a:t>
            </a:r>
            <a:r>
              <a:rPr lang="tr-TR" dirty="0" err="1" smtClean="0"/>
              <a:t>config</a:t>
            </a:r>
            <a:r>
              <a:rPr lang="tr-TR" dirty="0" smtClean="0"/>
              <a:t> - - global </a:t>
            </a:r>
            <a:r>
              <a:rPr lang="tr-TR" dirty="0" err="1" smtClean="0"/>
              <a:t>user.email</a:t>
            </a:r>
            <a:r>
              <a:rPr lang="tr-TR" dirty="0" smtClean="0"/>
              <a:t> "&lt;</a:t>
            </a:r>
            <a:r>
              <a:rPr lang="tr-TR" dirty="0" err="1" smtClean="0"/>
              <a:t>your</a:t>
            </a:r>
            <a:r>
              <a:rPr lang="tr-TR" dirty="0" smtClean="0"/>
              <a:t> </a:t>
            </a:r>
            <a:r>
              <a:rPr lang="tr-TR" dirty="0" err="1" smtClean="0"/>
              <a:t>email</a:t>
            </a:r>
            <a:r>
              <a:rPr lang="tr-TR" dirty="0" smtClean="0"/>
              <a:t>&gt;"</a:t>
            </a:r>
            <a:endParaRPr lang="tr-TR" dirty="0"/>
          </a:p>
        </p:txBody>
      </p:sp>
      <p:pic>
        <p:nvPicPr>
          <p:cNvPr id="6" name="Picture 5"/>
          <p:cNvPicPr>
            <a:picLocks noChangeAspect="1"/>
          </p:cNvPicPr>
          <p:nvPr/>
        </p:nvPicPr>
        <p:blipFill>
          <a:blip r:embed="rId2"/>
          <a:stretch>
            <a:fillRect/>
          </a:stretch>
        </p:blipFill>
        <p:spPr>
          <a:xfrm>
            <a:off x="449732" y="3306618"/>
            <a:ext cx="6052668" cy="1205646"/>
          </a:xfrm>
          <a:prstGeom prst="rect">
            <a:avLst/>
          </a:prstGeom>
        </p:spPr>
      </p:pic>
      <p:sp>
        <p:nvSpPr>
          <p:cNvPr id="7" name="Rectangle 6"/>
          <p:cNvSpPr/>
          <p:nvPr/>
        </p:nvSpPr>
        <p:spPr>
          <a:xfrm>
            <a:off x="7379855" y="1324527"/>
            <a:ext cx="4470400" cy="923330"/>
          </a:xfrm>
          <a:prstGeom prst="rect">
            <a:avLst/>
          </a:prstGeom>
          <a:solidFill>
            <a:srgbClr val="FFC000"/>
          </a:solidFill>
        </p:spPr>
        <p:txBody>
          <a:bodyPr wrap="square">
            <a:spAutoFit/>
          </a:bodyPr>
          <a:lstStyle/>
          <a:p>
            <a:r>
              <a:rPr lang="en-US" b="0" i="0" dirty="0" smtClean="0">
                <a:solidFill>
                  <a:srgbClr val="4A4A4A"/>
                </a:solidFill>
                <a:effectLst/>
                <a:latin typeface="Open Sans"/>
              </a:rPr>
              <a:t>It is important to configure your </a:t>
            </a:r>
            <a:r>
              <a:rPr lang="en-US" b="0" i="0" dirty="0" err="1" smtClean="0">
                <a:solidFill>
                  <a:srgbClr val="4A4A4A"/>
                </a:solidFill>
                <a:effectLst/>
                <a:latin typeface="Open Sans"/>
              </a:rPr>
              <a:t>Git</a:t>
            </a:r>
            <a:r>
              <a:rPr lang="en-US" b="0" i="0" dirty="0" smtClean="0">
                <a:solidFill>
                  <a:srgbClr val="4A4A4A"/>
                </a:solidFill>
                <a:effectLst/>
                <a:latin typeface="Open Sans"/>
              </a:rPr>
              <a:t> because any commits that you make are associated with your configuration details.</a:t>
            </a:r>
            <a:endParaRPr lang="tr-TR" dirty="0"/>
          </a:p>
        </p:txBody>
      </p:sp>
      <p:pic>
        <p:nvPicPr>
          <p:cNvPr id="8" name="Picture 7"/>
          <p:cNvPicPr>
            <a:picLocks noChangeAspect="1"/>
          </p:cNvPicPr>
          <p:nvPr/>
        </p:nvPicPr>
        <p:blipFill>
          <a:blip r:embed="rId3"/>
          <a:stretch>
            <a:fillRect/>
          </a:stretch>
        </p:blipFill>
        <p:spPr>
          <a:xfrm>
            <a:off x="6502400" y="4512264"/>
            <a:ext cx="5470571" cy="2222605"/>
          </a:xfrm>
          <a:prstGeom prst="rect">
            <a:avLst/>
          </a:prstGeom>
        </p:spPr>
      </p:pic>
    </p:spTree>
    <p:extLst>
      <p:ext uri="{BB962C8B-B14F-4D97-AF65-F5344CB8AC3E}">
        <p14:creationId xmlns:p14="http://schemas.microsoft.com/office/powerpoint/2010/main" val="40772683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Configuration</a:t>
            </a:r>
            <a:r>
              <a:rPr lang="tr-TR" dirty="0" smtClean="0"/>
              <a:t> of Git</a:t>
            </a:r>
            <a:endParaRPr lang="tr-TR" dirty="0"/>
          </a:p>
        </p:txBody>
      </p:sp>
      <p:sp>
        <p:nvSpPr>
          <p:cNvPr id="10" name="Rectangle 9"/>
          <p:cNvSpPr/>
          <p:nvPr/>
        </p:nvSpPr>
        <p:spPr>
          <a:xfrm>
            <a:off x="515596" y="6356988"/>
            <a:ext cx="4030334" cy="369332"/>
          </a:xfrm>
          <a:prstGeom prst="rect">
            <a:avLst/>
          </a:prstGeom>
        </p:spPr>
        <p:txBody>
          <a:bodyPr wrap="none">
            <a:spAutoFit/>
          </a:bodyPr>
          <a:lstStyle/>
          <a:p>
            <a:r>
              <a:rPr lang="tr-TR" dirty="0" smtClean="0"/>
              <a:t>https://www.edureka.co/blog/install-git/</a:t>
            </a:r>
            <a:endParaRPr lang="tr-TR" dirty="0"/>
          </a:p>
        </p:txBody>
      </p:sp>
      <p:sp>
        <p:nvSpPr>
          <p:cNvPr id="4" name="Rectangle 3"/>
          <p:cNvSpPr/>
          <p:nvPr/>
        </p:nvSpPr>
        <p:spPr>
          <a:xfrm>
            <a:off x="581891" y="1690688"/>
            <a:ext cx="6096000" cy="2031325"/>
          </a:xfrm>
          <a:prstGeom prst="rect">
            <a:avLst/>
          </a:prstGeom>
        </p:spPr>
        <p:txBody>
          <a:bodyPr>
            <a:spAutoFit/>
          </a:bodyPr>
          <a:lstStyle/>
          <a:p>
            <a:r>
              <a:rPr lang="tr-TR" dirty="0" err="1" smtClean="0"/>
              <a:t>It</a:t>
            </a:r>
            <a:r>
              <a:rPr lang="tr-TR" dirty="0" smtClean="0"/>
              <a:t> is </a:t>
            </a:r>
            <a:r>
              <a:rPr lang="tr-TR" dirty="0" err="1" smtClean="0"/>
              <a:t>important</a:t>
            </a:r>
            <a:r>
              <a:rPr lang="tr-TR" dirty="0" smtClean="0"/>
              <a:t> </a:t>
            </a:r>
            <a:r>
              <a:rPr lang="tr-TR" dirty="0" err="1" smtClean="0"/>
              <a:t>to</a:t>
            </a:r>
            <a:r>
              <a:rPr lang="tr-TR" dirty="0" smtClean="0"/>
              <a:t> </a:t>
            </a:r>
            <a:r>
              <a:rPr lang="tr-TR" dirty="0" err="1" smtClean="0"/>
              <a:t>configure</a:t>
            </a:r>
            <a:r>
              <a:rPr lang="tr-TR" dirty="0" smtClean="0"/>
              <a:t> </a:t>
            </a:r>
            <a:r>
              <a:rPr lang="tr-TR" dirty="0" err="1" smtClean="0"/>
              <a:t>your</a:t>
            </a:r>
            <a:r>
              <a:rPr lang="tr-TR" dirty="0" smtClean="0"/>
              <a:t> Git </a:t>
            </a:r>
            <a:r>
              <a:rPr lang="tr-TR" dirty="0" err="1" smtClean="0"/>
              <a:t>because</a:t>
            </a:r>
            <a:r>
              <a:rPr lang="tr-TR" dirty="0" smtClean="0"/>
              <a:t> </a:t>
            </a:r>
            <a:r>
              <a:rPr lang="tr-TR" dirty="0" err="1" smtClean="0"/>
              <a:t>any</a:t>
            </a:r>
            <a:r>
              <a:rPr lang="tr-TR" dirty="0" smtClean="0"/>
              <a:t> </a:t>
            </a:r>
            <a:r>
              <a:rPr lang="tr-TR" dirty="0" err="1" smtClean="0"/>
              <a:t>commits</a:t>
            </a:r>
            <a:r>
              <a:rPr lang="tr-TR" dirty="0" smtClean="0"/>
              <a:t> </a:t>
            </a:r>
            <a:r>
              <a:rPr lang="tr-TR" dirty="0" err="1" smtClean="0"/>
              <a:t>that</a:t>
            </a:r>
            <a:r>
              <a:rPr lang="tr-TR" dirty="0" smtClean="0"/>
              <a:t> </a:t>
            </a:r>
            <a:r>
              <a:rPr lang="tr-TR" dirty="0" err="1" smtClean="0"/>
              <a:t>you</a:t>
            </a:r>
            <a:r>
              <a:rPr lang="tr-TR" dirty="0" smtClean="0"/>
              <a:t> </a:t>
            </a:r>
            <a:r>
              <a:rPr lang="tr-TR" dirty="0" err="1" smtClean="0"/>
              <a:t>make</a:t>
            </a:r>
            <a:r>
              <a:rPr lang="tr-TR" dirty="0" smtClean="0"/>
              <a:t> </a:t>
            </a:r>
            <a:r>
              <a:rPr lang="tr-TR" dirty="0" err="1" smtClean="0"/>
              <a:t>are</a:t>
            </a:r>
            <a:r>
              <a:rPr lang="tr-TR" dirty="0" smtClean="0"/>
              <a:t> </a:t>
            </a:r>
            <a:r>
              <a:rPr lang="tr-TR" dirty="0" err="1" smtClean="0"/>
              <a:t>associated</a:t>
            </a:r>
            <a:r>
              <a:rPr lang="tr-TR" dirty="0" smtClean="0"/>
              <a:t> </a:t>
            </a:r>
            <a:r>
              <a:rPr lang="tr-TR" dirty="0" err="1" smtClean="0"/>
              <a:t>with</a:t>
            </a:r>
            <a:r>
              <a:rPr lang="tr-TR" dirty="0" smtClean="0"/>
              <a:t> </a:t>
            </a:r>
            <a:r>
              <a:rPr lang="tr-TR" dirty="0" err="1" smtClean="0"/>
              <a:t>your</a:t>
            </a:r>
            <a:r>
              <a:rPr lang="tr-TR" dirty="0" smtClean="0"/>
              <a:t> </a:t>
            </a:r>
            <a:r>
              <a:rPr lang="tr-TR" dirty="0" err="1" smtClean="0"/>
              <a:t>configuration</a:t>
            </a:r>
            <a:r>
              <a:rPr lang="tr-TR" dirty="0" smtClean="0"/>
              <a:t> </a:t>
            </a:r>
            <a:r>
              <a:rPr lang="tr-TR" dirty="0" err="1" smtClean="0"/>
              <a:t>details</a:t>
            </a:r>
            <a:r>
              <a:rPr lang="tr-TR" dirty="0" smtClean="0"/>
              <a:t>.</a:t>
            </a:r>
          </a:p>
          <a:p>
            <a:endParaRPr lang="tr-TR" dirty="0" smtClean="0"/>
          </a:p>
          <a:p>
            <a:r>
              <a:rPr lang="tr-TR" dirty="0" err="1" smtClean="0"/>
              <a:t>If</a:t>
            </a:r>
            <a:r>
              <a:rPr lang="tr-TR" dirty="0" smtClean="0"/>
              <a:t> </a:t>
            </a:r>
            <a:r>
              <a:rPr lang="tr-TR" dirty="0" err="1" smtClean="0"/>
              <a:t>you</a:t>
            </a:r>
            <a:r>
              <a:rPr lang="tr-TR" dirty="0" smtClean="0"/>
              <a:t> </a:t>
            </a:r>
            <a:r>
              <a:rPr lang="tr-TR" dirty="0" err="1" smtClean="0"/>
              <a:t>want</a:t>
            </a:r>
            <a:r>
              <a:rPr lang="tr-TR" dirty="0" smtClean="0"/>
              <a:t> </a:t>
            </a:r>
            <a:r>
              <a:rPr lang="tr-TR" dirty="0" err="1" smtClean="0"/>
              <a:t>to</a:t>
            </a:r>
            <a:r>
              <a:rPr lang="tr-TR" dirty="0" smtClean="0"/>
              <a:t> </a:t>
            </a:r>
            <a:r>
              <a:rPr lang="tr-TR" dirty="0" err="1" smtClean="0"/>
              <a:t>view</a:t>
            </a:r>
            <a:r>
              <a:rPr lang="tr-TR" dirty="0" smtClean="0"/>
              <a:t> </a:t>
            </a:r>
            <a:r>
              <a:rPr lang="tr-TR" dirty="0" err="1" smtClean="0"/>
              <a:t>all</a:t>
            </a:r>
            <a:r>
              <a:rPr lang="tr-TR" dirty="0" smtClean="0"/>
              <a:t> </a:t>
            </a:r>
            <a:r>
              <a:rPr lang="tr-TR" dirty="0" err="1" smtClean="0"/>
              <a:t>your</a:t>
            </a:r>
            <a:r>
              <a:rPr lang="tr-TR" dirty="0" smtClean="0"/>
              <a:t> </a:t>
            </a:r>
            <a:r>
              <a:rPr lang="tr-TR" dirty="0" err="1" smtClean="0"/>
              <a:t>configuration</a:t>
            </a:r>
            <a:r>
              <a:rPr lang="tr-TR" dirty="0" smtClean="0"/>
              <a:t> </a:t>
            </a:r>
            <a:r>
              <a:rPr lang="tr-TR" dirty="0" err="1" smtClean="0"/>
              <a:t>details</a:t>
            </a:r>
            <a:r>
              <a:rPr lang="tr-TR" dirty="0" smtClean="0"/>
              <a:t>, </a:t>
            </a:r>
            <a:r>
              <a:rPr lang="tr-TR" dirty="0" err="1" smtClean="0"/>
              <a:t>use</a:t>
            </a:r>
            <a:r>
              <a:rPr lang="tr-TR" dirty="0" smtClean="0"/>
              <a:t> </a:t>
            </a:r>
            <a:r>
              <a:rPr lang="tr-TR" dirty="0" err="1" smtClean="0"/>
              <a:t>the</a:t>
            </a:r>
            <a:r>
              <a:rPr lang="tr-TR" dirty="0" smtClean="0"/>
              <a:t> </a:t>
            </a:r>
            <a:r>
              <a:rPr lang="tr-TR" dirty="0" err="1" smtClean="0"/>
              <a:t>command</a:t>
            </a:r>
            <a:r>
              <a:rPr lang="tr-TR" dirty="0" smtClean="0"/>
              <a:t> </a:t>
            </a:r>
            <a:r>
              <a:rPr lang="tr-TR" dirty="0" err="1" smtClean="0"/>
              <a:t>below</a:t>
            </a:r>
            <a:r>
              <a:rPr lang="tr-TR" dirty="0" smtClean="0"/>
              <a:t>:</a:t>
            </a:r>
          </a:p>
          <a:p>
            <a:endParaRPr lang="tr-TR" dirty="0" smtClean="0"/>
          </a:p>
          <a:p>
            <a:r>
              <a:rPr lang="tr-TR" dirty="0" smtClean="0"/>
              <a:t>git </a:t>
            </a:r>
            <a:r>
              <a:rPr lang="tr-TR" dirty="0" err="1" smtClean="0"/>
              <a:t>config</a:t>
            </a:r>
            <a:r>
              <a:rPr lang="tr-TR" dirty="0" smtClean="0"/>
              <a:t> - - </a:t>
            </a:r>
            <a:r>
              <a:rPr lang="tr-TR" dirty="0" err="1" smtClean="0"/>
              <a:t>list</a:t>
            </a:r>
            <a:endParaRPr lang="tr-TR" dirty="0"/>
          </a:p>
        </p:txBody>
      </p:sp>
      <p:pic>
        <p:nvPicPr>
          <p:cNvPr id="9" name="Picture 8"/>
          <p:cNvPicPr>
            <a:picLocks noChangeAspect="1"/>
          </p:cNvPicPr>
          <p:nvPr/>
        </p:nvPicPr>
        <p:blipFill>
          <a:blip r:embed="rId2"/>
          <a:stretch>
            <a:fillRect/>
          </a:stretch>
        </p:blipFill>
        <p:spPr>
          <a:xfrm>
            <a:off x="4941980" y="3016251"/>
            <a:ext cx="6944694" cy="3505689"/>
          </a:xfrm>
          <a:prstGeom prst="rect">
            <a:avLst/>
          </a:prstGeom>
        </p:spPr>
      </p:pic>
    </p:spTree>
    <p:extLst>
      <p:ext uri="{BB962C8B-B14F-4D97-AF65-F5344CB8AC3E}">
        <p14:creationId xmlns:p14="http://schemas.microsoft.com/office/powerpoint/2010/main" val="34016399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With</a:t>
            </a:r>
            <a:r>
              <a:rPr lang="tr-TR" dirty="0" smtClean="0"/>
              <a:t> </a:t>
            </a:r>
            <a:r>
              <a:rPr lang="tr-TR" dirty="0" err="1" smtClean="0"/>
              <a:t>Gitignore</a:t>
            </a:r>
            <a:endParaRPr lang="tr-TR" dirty="0"/>
          </a:p>
        </p:txBody>
      </p:sp>
      <p:pic>
        <p:nvPicPr>
          <p:cNvPr id="3" name="Picture 2"/>
          <p:cNvPicPr>
            <a:picLocks noChangeAspect="1"/>
          </p:cNvPicPr>
          <p:nvPr/>
        </p:nvPicPr>
        <p:blipFill>
          <a:blip r:embed="rId2"/>
          <a:stretch>
            <a:fillRect/>
          </a:stretch>
        </p:blipFill>
        <p:spPr>
          <a:xfrm>
            <a:off x="2040772" y="1562099"/>
            <a:ext cx="7218289" cy="5001153"/>
          </a:xfrm>
          <a:prstGeom prst="rect">
            <a:avLst/>
          </a:prstGeom>
        </p:spPr>
      </p:pic>
    </p:spTree>
    <p:extLst>
      <p:ext uri="{BB962C8B-B14F-4D97-AF65-F5344CB8AC3E}">
        <p14:creationId xmlns:p14="http://schemas.microsoft.com/office/powerpoint/2010/main" val="32390663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Without</a:t>
            </a:r>
            <a:r>
              <a:rPr lang="tr-TR" dirty="0" smtClean="0"/>
              <a:t> </a:t>
            </a:r>
            <a:r>
              <a:rPr lang="tr-TR" dirty="0" err="1" smtClean="0"/>
              <a:t>Gitignore</a:t>
            </a:r>
            <a:endParaRPr lang="tr-TR" dirty="0"/>
          </a:p>
        </p:txBody>
      </p:sp>
      <p:pic>
        <p:nvPicPr>
          <p:cNvPr id="4" name="Picture 3"/>
          <p:cNvPicPr>
            <a:picLocks noChangeAspect="1"/>
          </p:cNvPicPr>
          <p:nvPr/>
        </p:nvPicPr>
        <p:blipFill>
          <a:blip r:embed="rId2"/>
          <a:stretch>
            <a:fillRect/>
          </a:stretch>
        </p:blipFill>
        <p:spPr>
          <a:xfrm>
            <a:off x="2269005" y="1781175"/>
            <a:ext cx="7653990" cy="4520119"/>
          </a:xfrm>
          <a:prstGeom prst="rect">
            <a:avLst/>
          </a:prstGeom>
        </p:spPr>
      </p:pic>
    </p:spTree>
    <p:extLst>
      <p:ext uri="{BB962C8B-B14F-4D97-AF65-F5344CB8AC3E}">
        <p14:creationId xmlns:p14="http://schemas.microsoft.com/office/powerpoint/2010/main" val="31481836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Github</a:t>
            </a:r>
            <a:r>
              <a:rPr lang="tr-TR" dirty="0" smtClean="0"/>
              <a:t> </a:t>
            </a:r>
            <a:r>
              <a:rPr lang="tr-TR" dirty="0" err="1" smtClean="0"/>
              <a:t>Create</a:t>
            </a:r>
            <a:r>
              <a:rPr lang="tr-TR" dirty="0" smtClean="0"/>
              <a:t> Repo</a:t>
            </a:r>
            <a:endParaRPr lang="tr-TR" dirty="0"/>
          </a:p>
        </p:txBody>
      </p:sp>
      <p:pic>
        <p:nvPicPr>
          <p:cNvPr id="4" name="Content Placeholder 3"/>
          <p:cNvPicPr>
            <a:picLocks noGrp="1" noChangeAspect="1"/>
          </p:cNvPicPr>
          <p:nvPr>
            <p:ph idx="1"/>
          </p:nvPr>
        </p:nvPicPr>
        <p:blipFill>
          <a:blip r:embed="rId2"/>
          <a:stretch>
            <a:fillRect/>
          </a:stretch>
        </p:blipFill>
        <p:spPr>
          <a:xfrm>
            <a:off x="1338793" y="1690688"/>
            <a:ext cx="4218513" cy="4351338"/>
          </a:xfrm>
          <a:prstGeom prst="rect">
            <a:avLst/>
          </a:prstGeom>
        </p:spPr>
      </p:pic>
      <p:sp>
        <p:nvSpPr>
          <p:cNvPr id="5" name="Rectangle 4"/>
          <p:cNvSpPr/>
          <p:nvPr/>
        </p:nvSpPr>
        <p:spPr>
          <a:xfrm>
            <a:off x="6096000" y="1796534"/>
            <a:ext cx="4915833" cy="369332"/>
          </a:xfrm>
          <a:prstGeom prst="rect">
            <a:avLst/>
          </a:prstGeom>
        </p:spPr>
        <p:txBody>
          <a:bodyPr wrap="none">
            <a:spAutoFit/>
          </a:bodyPr>
          <a:lstStyle/>
          <a:p>
            <a:r>
              <a:rPr lang="tr-TR" dirty="0" smtClean="0"/>
              <a:t>https://www.edureka.co/blog/how-to-use-github/</a:t>
            </a:r>
            <a:endParaRPr lang="tr-TR" dirty="0"/>
          </a:p>
        </p:txBody>
      </p:sp>
    </p:spTree>
    <p:extLst>
      <p:ext uri="{BB962C8B-B14F-4D97-AF65-F5344CB8AC3E}">
        <p14:creationId xmlns:p14="http://schemas.microsoft.com/office/powerpoint/2010/main" val="40910618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Initilization</a:t>
            </a:r>
            <a:r>
              <a:rPr lang="tr-TR" dirty="0" smtClean="0"/>
              <a:t> of Repo</a:t>
            </a:r>
            <a:endParaRPr lang="tr-TR" dirty="0"/>
          </a:p>
        </p:txBody>
      </p:sp>
      <p:sp>
        <p:nvSpPr>
          <p:cNvPr id="5" name="Text Placeholder 4"/>
          <p:cNvSpPr>
            <a:spLocks noGrp="1"/>
          </p:cNvSpPr>
          <p:nvPr>
            <p:ph type="body" idx="1"/>
          </p:nvPr>
        </p:nvSpPr>
        <p:spPr/>
        <p:txBody>
          <a:bodyPr/>
          <a:lstStyle/>
          <a:p>
            <a:endParaRPr lang="tr-TR"/>
          </a:p>
        </p:txBody>
      </p:sp>
    </p:spTree>
    <p:extLst>
      <p:ext uri="{BB962C8B-B14F-4D97-AF65-F5344CB8AC3E}">
        <p14:creationId xmlns:p14="http://schemas.microsoft.com/office/powerpoint/2010/main" val="13021190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git</a:t>
            </a:r>
            <a:r>
              <a:rPr lang="en-US" b="1" dirty="0" smtClean="0"/>
              <a:t> </a:t>
            </a:r>
            <a:r>
              <a:rPr lang="en-US" b="1" dirty="0" err="1" smtClean="0"/>
              <a:t>init</a:t>
            </a:r>
            <a:endParaRPr lang="tr-TR" dirty="0"/>
          </a:p>
        </p:txBody>
      </p:sp>
      <p:sp>
        <p:nvSpPr>
          <p:cNvPr id="3" name="Content Placeholder 2"/>
          <p:cNvSpPr>
            <a:spLocks noGrp="1"/>
          </p:cNvSpPr>
          <p:nvPr>
            <p:ph idx="1"/>
          </p:nvPr>
        </p:nvSpPr>
        <p:spPr/>
        <p:txBody>
          <a:bodyPr/>
          <a:lstStyle/>
          <a:p>
            <a:r>
              <a:rPr lang="en-US" dirty="0"/>
              <a:t>In order to do that, we use the command </a:t>
            </a:r>
            <a:r>
              <a:rPr lang="en-US" b="1" dirty="0" err="1"/>
              <a:t>git</a:t>
            </a:r>
            <a:r>
              <a:rPr lang="en-US" b="1" dirty="0"/>
              <a:t> </a:t>
            </a:r>
            <a:r>
              <a:rPr lang="en-US" b="1" dirty="0" err="1"/>
              <a:t>init</a:t>
            </a:r>
            <a:r>
              <a:rPr lang="en-US" b="1" dirty="0" err="1" smtClean="0"/>
              <a:t>.</a:t>
            </a:r>
            <a:endParaRPr lang="tr-TR" b="1" dirty="0" smtClean="0"/>
          </a:p>
          <a:p>
            <a:r>
              <a:rPr lang="en-US" b="1" dirty="0" err="1"/>
              <a:t>git</a:t>
            </a:r>
            <a:r>
              <a:rPr lang="en-US" b="1" dirty="0"/>
              <a:t> </a:t>
            </a:r>
            <a:r>
              <a:rPr lang="en-US" b="1" dirty="0" err="1"/>
              <a:t>init</a:t>
            </a:r>
            <a:r>
              <a:rPr lang="en-US" dirty="0"/>
              <a:t> creates an empty </a:t>
            </a:r>
            <a:r>
              <a:rPr lang="en-US" dirty="0" err="1"/>
              <a:t>Git</a:t>
            </a:r>
            <a:r>
              <a:rPr lang="en-US" dirty="0"/>
              <a:t> repository or re-initializes an existing one. It basically creates a</a:t>
            </a:r>
            <a:r>
              <a:rPr lang="en-US" b="1" dirty="0"/>
              <a:t> .</a:t>
            </a:r>
            <a:r>
              <a:rPr lang="en-US" b="1" dirty="0" err="1"/>
              <a:t>git</a:t>
            </a:r>
            <a:r>
              <a:rPr lang="en-US" dirty="0"/>
              <a:t> directory with sub directories and template files. Running a </a:t>
            </a:r>
            <a:r>
              <a:rPr lang="en-US" b="1" dirty="0" err="1"/>
              <a:t>git</a:t>
            </a:r>
            <a:r>
              <a:rPr lang="en-US" b="1" dirty="0"/>
              <a:t> </a:t>
            </a:r>
            <a:r>
              <a:rPr lang="en-US" b="1" dirty="0" err="1"/>
              <a:t>init</a:t>
            </a:r>
            <a:r>
              <a:rPr lang="en-US" dirty="0"/>
              <a:t> in an existing repository will not overwrite things that are already there. It rather picks up the newly added templates.</a:t>
            </a:r>
            <a:endParaRPr lang="tr-TR" dirty="0"/>
          </a:p>
        </p:txBody>
      </p:sp>
      <p:pic>
        <p:nvPicPr>
          <p:cNvPr id="140290" name="Picture 2" descr="Git Initialize - Git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475" y="4618894"/>
            <a:ext cx="7823200" cy="1248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21747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git</a:t>
            </a:r>
            <a:r>
              <a:rPr lang="en-US" b="1" dirty="0" smtClean="0"/>
              <a:t> </a:t>
            </a:r>
            <a:r>
              <a:rPr lang="tr-TR" b="1" dirty="0" err="1" smtClean="0"/>
              <a:t>status</a:t>
            </a:r>
            <a:endParaRPr lang="tr-TR" dirty="0"/>
          </a:p>
        </p:txBody>
      </p:sp>
      <p:sp>
        <p:nvSpPr>
          <p:cNvPr id="3" name="Content Placeholder 2"/>
          <p:cNvSpPr>
            <a:spLocks noGrp="1"/>
          </p:cNvSpPr>
          <p:nvPr>
            <p:ph idx="1"/>
          </p:nvPr>
        </p:nvSpPr>
        <p:spPr/>
        <p:txBody>
          <a:bodyPr/>
          <a:lstStyle/>
          <a:p>
            <a:r>
              <a:rPr lang="en-US" dirty="0"/>
              <a:t>The </a:t>
            </a:r>
            <a:r>
              <a:rPr lang="en-US" b="1" dirty="0" err="1"/>
              <a:t>git</a:t>
            </a:r>
            <a:r>
              <a:rPr lang="en-US" b="1" dirty="0"/>
              <a:t> status </a:t>
            </a:r>
            <a:r>
              <a:rPr lang="en-US" dirty="0"/>
              <a:t>command lists all the modified files which are ready to be added to the local repository.</a:t>
            </a:r>
            <a:endParaRPr lang="tr-TR" dirty="0"/>
          </a:p>
        </p:txBody>
      </p:sp>
      <p:pic>
        <p:nvPicPr>
          <p:cNvPr id="153602" name="Picture 2" descr="Git Status - Git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020" y="3228975"/>
            <a:ext cx="6335780" cy="207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681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dirty="0" err="1" smtClean="0"/>
              <a:t>Introduction</a:t>
            </a:r>
            <a:r>
              <a:rPr lang="tr-TR" dirty="0" smtClean="0"/>
              <a:t> </a:t>
            </a:r>
            <a:r>
              <a:rPr lang="tr-TR" dirty="0" err="1" smtClean="0"/>
              <a:t>to</a:t>
            </a:r>
            <a:r>
              <a:rPr lang="tr-TR" dirty="0" smtClean="0"/>
              <a:t> </a:t>
            </a:r>
            <a:r>
              <a:rPr lang="tr-TR" dirty="0" err="1" smtClean="0"/>
              <a:t>the</a:t>
            </a:r>
            <a:r>
              <a:rPr lang="tr-TR" dirty="0" smtClean="0"/>
              <a:t> </a:t>
            </a:r>
            <a:r>
              <a:rPr lang="tr-TR" dirty="0" err="1" smtClean="0"/>
              <a:t>Algorithmic</a:t>
            </a:r>
            <a:r>
              <a:rPr lang="tr-TR" dirty="0" smtClean="0"/>
              <a:t> </a:t>
            </a:r>
            <a:r>
              <a:rPr lang="tr-TR" dirty="0" err="1" smtClean="0"/>
              <a:t>Thinking</a:t>
            </a:r>
            <a:r>
              <a:rPr lang="tr-TR" dirty="0" smtClean="0"/>
              <a:t> </a:t>
            </a:r>
            <a:r>
              <a:rPr lang="tr-TR" dirty="0" err="1" smtClean="0"/>
              <a:t>and</a:t>
            </a:r>
            <a:r>
              <a:rPr lang="tr-TR" dirty="0" smtClean="0"/>
              <a:t> </a:t>
            </a:r>
            <a:r>
              <a:rPr lang="tr-TR" dirty="0" err="1" smtClean="0"/>
              <a:t>Pseudocodes</a:t>
            </a:r>
            <a:endParaRPr lang="tr-TR" dirty="0"/>
          </a:p>
        </p:txBody>
      </p:sp>
      <p:sp>
        <p:nvSpPr>
          <p:cNvPr id="3" name="Subtitle 2"/>
          <p:cNvSpPr>
            <a:spLocks noGrp="1"/>
          </p:cNvSpPr>
          <p:nvPr>
            <p:ph idx="1"/>
          </p:nvPr>
        </p:nvSpPr>
        <p:spPr/>
        <p:txBody>
          <a:bodyPr/>
          <a:lstStyle/>
          <a:p>
            <a:r>
              <a:rPr lang="tr-TR" dirty="0" smtClean="0"/>
              <a:t>Dr. </a:t>
            </a:r>
            <a:r>
              <a:rPr lang="tr-TR" dirty="0" err="1" smtClean="0"/>
              <a:t>Ugur</a:t>
            </a:r>
            <a:r>
              <a:rPr lang="tr-TR" dirty="0" smtClean="0"/>
              <a:t> CORUH</a:t>
            </a:r>
            <a:endParaRPr lang="tr-TR" dirty="0"/>
          </a:p>
        </p:txBody>
      </p:sp>
    </p:spTree>
    <p:extLst>
      <p:ext uri="{BB962C8B-B14F-4D97-AF65-F5344CB8AC3E}">
        <p14:creationId xmlns:p14="http://schemas.microsoft.com/office/powerpoint/2010/main" val="33760950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Adding</a:t>
            </a:r>
            <a:r>
              <a:rPr lang="tr-TR" dirty="0" smtClean="0"/>
              <a:t> </a:t>
            </a:r>
            <a:r>
              <a:rPr lang="tr-TR" dirty="0" err="1" smtClean="0"/>
              <a:t>Files</a:t>
            </a:r>
            <a:r>
              <a:rPr lang="tr-TR" dirty="0" smtClean="0"/>
              <a:t> </a:t>
            </a:r>
            <a:r>
              <a:rPr lang="tr-TR" dirty="0" err="1" smtClean="0"/>
              <a:t>to</a:t>
            </a:r>
            <a:r>
              <a:rPr lang="tr-TR" dirty="0" smtClean="0"/>
              <a:t> Index</a:t>
            </a:r>
            <a:endParaRPr lang="tr-TR" dirty="0"/>
          </a:p>
        </p:txBody>
      </p:sp>
      <p:sp>
        <p:nvSpPr>
          <p:cNvPr id="5" name="Text Placeholder 4"/>
          <p:cNvSpPr>
            <a:spLocks noGrp="1"/>
          </p:cNvSpPr>
          <p:nvPr>
            <p:ph type="body" idx="1"/>
          </p:nvPr>
        </p:nvSpPr>
        <p:spPr/>
        <p:txBody>
          <a:bodyPr/>
          <a:lstStyle/>
          <a:p>
            <a:endParaRPr lang="tr-TR"/>
          </a:p>
        </p:txBody>
      </p:sp>
    </p:spTree>
    <p:extLst>
      <p:ext uri="{BB962C8B-B14F-4D97-AF65-F5344CB8AC3E}">
        <p14:creationId xmlns:p14="http://schemas.microsoft.com/office/powerpoint/2010/main" val="1413323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git</a:t>
            </a:r>
            <a:r>
              <a:rPr lang="en-US" b="1" dirty="0" smtClean="0"/>
              <a:t> </a:t>
            </a:r>
            <a:r>
              <a:rPr lang="tr-TR" b="1" dirty="0" err="1" smtClean="0"/>
              <a:t>add</a:t>
            </a:r>
            <a:endParaRPr lang="tr-TR" dirty="0"/>
          </a:p>
        </p:txBody>
      </p:sp>
      <p:sp>
        <p:nvSpPr>
          <p:cNvPr id="3" name="Content Placeholder 2"/>
          <p:cNvSpPr>
            <a:spLocks noGrp="1"/>
          </p:cNvSpPr>
          <p:nvPr>
            <p:ph idx="1"/>
          </p:nvPr>
        </p:nvSpPr>
        <p:spPr/>
        <p:txBody>
          <a:bodyPr/>
          <a:lstStyle/>
          <a:p>
            <a:r>
              <a:rPr lang="en-US" dirty="0"/>
              <a:t>This command updates the index using the current content found in the working tree and then prepares the content in the staging area for the next commit</a:t>
            </a:r>
            <a:r>
              <a:rPr lang="en-US" dirty="0" smtClean="0"/>
              <a:t>.</a:t>
            </a:r>
            <a:endParaRPr lang="tr-TR" dirty="0" smtClean="0"/>
          </a:p>
          <a:p>
            <a:pPr lvl="1"/>
            <a:r>
              <a:rPr lang="tr-TR" dirty="0" smtClean="0"/>
              <a:t>git </a:t>
            </a:r>
            <a:r>
              <a:rPr lang="tr-TR" dirty="0" err="1" smtClean="0"/>
              <a:t>add</a:t>
            </a:r>
            <a:r>
              <a:rPr lang="tr-TR" dirty="0" smtClean="0"/>
              <a:t> &lt;</a:t>
            </a:r>
            <a:r>
              <a:rPr lang="tr-TR" dirty="0" err="1" smtClean="0"/>
              <a:t>directory</a:t>
            </a:r>
            <a:r>
              <a:rPr lang="tr-TR" dirty="0" smtClean="0"/>
              <a:t>&gt;</a:t>
            </a:r>
          </a:p>
          <a:p>
            <a:pPr lvl="1"/>
            <a:r>
              <a:rPr lang="tr-TR" dirty="0"/>
              <a:t>g</a:t>
            </a:r>
            <a:r>
              <a:rPr lang="tr-TR" dirty="0" smtClean="0"/>
              <a:t>it </a:t>
            </a:r>
            <a:r>
              <a:rPr lang="tr-TR" dirty="0" err="1" smtClean="0"/>
              <a:t>add</a:t>
            </a:r>
            <a:r>
              <a:rPr lang="tr-TR" dirty="0" smtClean="0"/>
              <a:t> &lt;file&gt;</a:t>
            </a:r>
          </a:p>
          <a:p>
            <a:pPr lvl="1"/>
            <a:endParaRPr lang="tr-TR" dirty="0"/>
          </a:p>
          <a:p>
            <a:pPr lvl="1"/>
            <a:r>
              <a:rPr lang="en-US" dirty="0"/>
              <a:t>created two more files </a:t>
            </a:r>
            <a:r>
              <a:rPr lang="en-US" i="1" dirty="0"/>
              <a:t>edureka3.txt</a:t>
            </a:r>
            <a:r>
              <a:rPr lang="en-US" dirty="0"/>
              <a:t> and </a:t>
            </a:r>
            <a:r>
              <a:rPr lang="en-US" i="1" dirty="0"/>
              <a:t>edureka4.txt</a:t>
            </a:r>
            <a:r>
              <a:rPr lang="en-US" dirty="0"/>
              <a:t>. Let us add the files using the command </a:t>
            </a:r>
            <a:r>
              <a:rPr lang="en-US" b="1" dirty="0" err="1"/>
              <a:t>git</a:t>
            </a:r>
            <a:r>
              <a:rPr lang="en-US" b="1" dirty="0"/>
              <a:t> add -A</a:t>
            </a:r>
            <a:r>
              <a:rPr lang="en-US" dirty="0"/>
              <a:t>. This command will add all the files to the index which are in the directory but not updated in the index yet. </a:t>
            </a:r>
            <a:endParaRPr lang="tr-TR" dirty="0"/>
          </a:p>
        </p:txBody>
      </p:sp>
    </p:spTree>
    <p:extLst>
      <p:ext uri="{BB962C8B-B14F-4D97-AF65-F5344CB8AC3E}">
        <p14:creationId xmlns:p14="http://schemas.microsoft.com/office/powerpoint/2010/main" val="6334510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git</a:t>
            </a:r>
            <a:r>
              <a:rPr lang="en-US" b="1" dirty="0" smtClean="0"/>
              <a:t> </a:t>
            </a:r>
            <a:r>
              <a:rPr lang="tr-TR" b="1" dirty="0" err="1" smtClean="0"/>
              <a:t>add</a:t>
            </a:r>
            <a:endParaRPr lang="tr-TR" dirty="0"/>
          </a:p>
        </p:txBody>
      </p:sp>
      <p:pic>
        <p:nvPicPr>
          <p:cNvPr id="154626" name="Picture 2" descr="Git Add All - Git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225" y="1805357"/>
            <a:ext cx="9099550" cy="355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0207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Commit</a:t>
            </a:r>
            <a:r>
              <a:rPr lang="tr-TR" dirty="0" smtClean="0"/>
              <a:t> </a:t>
            </a:r>
            <a:r>
              <a:rPr lang="tr-TR" dirty="0" err="1" smtClean="0"/>
              <a:t>Changes</a:t>
            </a:r>
            <a:endParaRPr lang="tr-TR" dirty="0"/>
          </a:p>
        </p:txBody>
      </p:sp>
      <p:sp>
        <p:nvSpPr>
          <p:cNvPr id="5" name="Text Placeholder 4"/>
          <p:cNvSpPr>
            <a:spLocks noGrp="1"/>
          </p:cNvSpPr>
          <p:nvPr>
            <p:ph type="body" idx="1"/>
          </p:nvPr>
        </p:nvSpPr>
        <p:spPr/>
        <p:txBody>
          <a:bodyPr/>
          <a:lstStyle/>
          <a:p>
            <a:endParaRPr lang="tr-TR"/>
          </a:p>
        </p:txBody>
      </p:sp>
    </p:spTree>
    <p:extLst>
      <p:ext uri="{BB962C8B-B14F-4D97-AF65-F5344CB8AC3E}">
        <p14:creationId xmlns:p14="http://schemas.microsoft.com/office/powerpoint/2010/main" val="1235180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commit</a:t>
            </a:r>
            <a:endParaRPr lang="tr-TR" b="1" dirty="0"/>
          </a:p>
        </p:txBody>
      </p:sp>
      <p:sp>
        <p:nvSpPr>
          <p:cNvPr id="3" name="Content Placeholder 2"/>
          <p:cNvSpPr>
            <a:spLocks noGrp="1"/>
          </p:cNvSpPr>
          <p:nvPr>
            <p:ph idx="1"/>
          </p:nvPr>
        </p:nvSpPr>
        <p:spPr/>
        <p:txBody>
          <a:bodyPr/>
          <a:lstStyle/>
          <a:p>
            <a:r>
              <a:rPr lang="en-US" dirty="0"/>
              <a:t>It refers to recording snapshots of the repository at a given time. Committed snapshots will never change unless done explicitly. Let me explain how commit works with the diagram </a:t>
            </a:r>
            <a:r>
              <a:rPr lang="en-US" dirty="0" smtClean="0"/>
              <a:t>below</a:t>
            </a:r>
            <a:endParaRPr lang="tr-TR" dirty="0"/>
          </a:p>
        </p:txBody>
      </p:sp>
      <p:pic>
        <p:nvPicPr>
          <p:cNvPr id="156674" name="Picture 2" descr="Git Commit Workflow - Git Tutorial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4474" y="3038475"/>
            <a:ext cx="6216932" cy="26471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0315" y="5850235"/>
            <a:ext cx="11525250" cy="923330"/>
          </a:xfrm>
          <a:prstGeom prst="rect">
            <a:avLst/>
          </a:prstGeom>
        </p:spPr>
        <p:txBody>
          <a:bodyPr wrap="square">
            <a:spAutoFit/>
          </a:bodyPr>
          <a:lstStyle/>
          <a:p>
            <a:pPr algn="just"/>
            <a:r>
              <a:rPr lang="en-US" b="0" i="0" dirty="0" smtClean="0">
                <a:solidFill>
                  <a:srgbClr val="4A4A4A"/>
                </a:solidFill>
                <a:effectLst/>
                <a:latin typeface="Open Sans"/>
              </a:rPr>
              <a:t>Here, C1 is the initial commit, i.e. the snapshot of the first change from which another snapshot is created with changes named C2. Note that the master points to the latest commit.</a:t>
            </a:r>
          </a:p>
          <a:p>
            <a:pPr algn="just"/>
            <a:r>
              <a:rPr lang="en-US" b="0" i="0" dirty="0" smtClean="0">
                <a:solidFill>
                  <a:srgbClr val="4A4A4A"/>
                </a:solidFill>
                <a:effectLst/>
                <a:latin typeface="Open Sans"/>
              </a:rPr>
              <a:t>Now, when I commit again, another snapshot C3 is created and now the master points to C3 instead of C2.</a:t>
            </a:r>
            <a:endParaRPr lang="en-US" b="0" i="0" dirty="0">
              <a:solidFill>
                <a:srgbClr val="4A4A4A"/>
              </a:solidFill>
              <a:effectLst/>
              <a:latin typeface="Open Sans"/>
            </a:endParaRPr>
          </a:p>
        </p:txBody>
      </p:sp>
    </p:spTree>
    <p:extLst>
      <p:ext uri="{BB962C8B-B14F-4D97-AF65-F5344CB8AC3E}">
        <p14:creationId xmlns:p14="http://schemas.microsoft.com/office/powerpoint/2010/main" val="25980891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commit</a:t>
            </a:r>
            <a:endParaRPr lang="tr-TR" b="1" dirty="0"/>
          </a:p>
        </p:txBody>
      </p:sp>
      <p:sp>
        <p:nvSpPr>
          <p:cNvPr id="3" name="Content Placeholder 2"/>
          <p:cNvSpPr>
            <a:spLocks noGrp="1"/>
          </p:cNvSpPr>
          <p:nvPr>
            <p:ph idx="1"/>
          </p:nvPr>
        </p:nvSpPr>
        <p:spPr/>
        <p:txBody>
          <a:bodyPr/>
          <a:lstStyle/>
          <a:p>
            <a:r>
              <a:rPr lang="tr-TR" dirty="0" err="1" smtClean="0"/>
              <a:t>Commands</a:t>
            </a:r>
            <a:endParaRPr lang="tr-TR" dirty="0" smtClean="0"/>
          </a:p>
          <a:p>
            <a:pPr lvl="1"/>
            <a:r>
              <a:rPr lang="tr-TR" b="1" dirty="0"/>
              <a:t>git </a:t>
            </a:r>
            <a:r>
              <a:rPr lang="tr-TR" b="1" dirty="0" err="1"/>
              <a:t>commit</a:t>
            </a:r>
            <a:r>
              <a:rPr lang="tr-TR" b="1" dirty="0"/>
              <a:t> -m “&lt;</a:t>
            </a:r>
            <a:r>
              <a:rPr lang="tr-TR" b="1" dirty="0" err="1"/>
              <a:t>message</a:t>
            </a:r>
            <a:r>
              <a:rPr lang="tr-TR" b="1" dirty="0"/>
              <a:t>&gt;”</a:t>
            </a:r>
            <a:endParaRPr lang="tr-TR" dirty="0"/>
          </a:p>
        </p:txBody>
      </p:sp>
      <p:pic>
        <p:nvPicPr>
          <p:cNvPr id="157698" name="Picture 2" descr="Git Commit - Git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4" y="2774144"/>
            <a:ext cx="7851775" cy="3402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0985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commit</a:t>
            </a:r>
            <a:endParaRPr lang="tr-TR" b="1" dirty="0"/>
          </a:p>
        </p:txBody>
      </p:sp>
      <p:sp>
        <p:nvSpPr>
          <p:cNvPr id="3" name="Content Placeholder 2"/>
          <p:cNvSpPr>
            <a:spLocks noGrp="1"/>
          </p:cNvSpPr>
          <p:nvPr>
            <p:ph idx="1"/>
          </p:nvPr>
        </p:nvSpPr>
        <p:spPr/>
        <p:txBody>
          <a:bodyPr/>
          <a:lstStyle/>
          <a:p>
            <a:r>
              <a:rPr lang="en-US" dirty="0"/>
              <a:t>Now, if you want to commit a snapshot of all the changes in the working directory at once, you can use the command below:</a:t>
            </a:r>
          </a:p>
          <a:p>
            <a:pPr lvl="1"/>
            <a:r>
              <a:rPr lang="en-US" b="1" dirty="0" err="1"/>
              <a:t>git</a:t>
            </a:r>
            <a:r>
              <a:rPr lang="en-US" b="1" dirty="0"/>
              <a:t> commit </a:t>
            </a:r>
            <a:r>
              <a:rPr lang="en-US" b="1" dirty="0" smtClean="0"/>
              <a:t>–a</a:t>
            </a:r>
            <a:endParaRPr lang="en-US" dirty="0"/>
          </a:p>
        </p:txBody>
      </p:sp>
      <p:pic>
        <p:nvPicPr>
          <p:cNvPr id="158722" name="Picture 2" descr="Git Commit All - Git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935" y="3333750"/>
            <a:ext cx="6529940" cy="297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8462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commit</a:t>
            </a:r>
            <a:endParaRPr lang="tr-TR" b="1" dirty="0"/>
          </a:p>
        </p:txBody>
      </p:sp>
      <p:sp>
        <p:nvSpPr>
          <p:cNvPr id="3" name="Content Placeholder 2"/>
          <p:cNvSpPr>
            <a:spLocks noGrp="1"/>
          </p:cNvSpPr>
          <p:nvPr>
            <p:ph idx="1"/>
          </p:nvPr>
        </p:nvSpPr>
        <p:spPr/>
        <p:txBody>
          <a:bodyPr/>
          <a:lstStyle/>
          <a:p>
            <a:r>
              <a:rPr lang="en-US" dirty="0"/>
              <a:t>Now, if you want to commit a snapshot of all the changes in the working directory at once, you can use the command below:</a:t>
            </a:r>
          </a:p>
          <a:p>
            <a:pPr lvl="1"/>
            <a:r>
              <a:rPr lang="en-US" b="1" dirty="0" err="1"/>
              <a:t>git</a:t>
            </a:r>
            <a:r>
              <a:rPr lang="en-US" b="1" dirty="0"/>
              <a:t> commit </a:t>
            </a:r>
            <a:r>
              <a:rPr lang="en-US" b="1" dirty="0" smtClean="0"/>
              <a:t>–a</a:t>
            </a:r>
            <a:endParaRPr lang="en-US" dirty="0"/>
          </a:p>
        </p:txBody>
      </p:sp>
      <p:pic>
        <p:nvPicPr>
          <p:cNvPr id="158722" name="Picture 2" descr="Git Commit All - Git Tutorial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8025" y="3240243"/>
            <a:ext cx="5461000" cy="24906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66724" y="5938342"/>
            <a:ext cx="11229975" cy="646331"/>
          </a:xfrm>
          <a:prstGeom prst="rect">
            <a:avLst/>
          </a:prstGeom>
        </p:spPr>
        <p:txBody>
          <a:bodyPr wrap="square">
            <a:spAutoFit/>
          </a:bodyPr>
          <a:lstStyle/>
          <a:p>
            <a:r>
              <a:rPr lang="en-US" b="0" i="0" dirty="0" smtClean="0">
                <a:solidFill>
                  <a:srgbClr val="4A4A4A"/>
                </a:solidFill>
                <a:effectLst/>
                <a:latin typeface="Open Sans"/>
              </a:rPr>
              <a:t>I have created two more text files in my working directory viz. </a:t>
            </a:r>
            <a:r>
              <a:rPr lang="en-US" b="0" i="1" dirty="0" smtClean="0">
                <a:solidFill>
                  <a:srgbClr val="4A4A4A"/>
                </a:solidFill>
                <a:effectLst/>
                <a:latin typeface="Open Sans"/>
              </a:rPr>
              <a:t>edureka5.txt</a:t>
            </a:r>
            <a:r>
              <a:rPr lang="en-US" b="0" i="0" dirty="0" smtClean="0">
                <a:solidFill>
                  <a:srgbClr val="4A4A4A"/>
                </a:solidFill>
                <a:effectLst/>
                <a:latin typeface="Open Sans"/>
              </a:rPr>
              <a:t> and </a:t>
            </a:r>
            <a:r>
              <a:rPr lang="en-US" b="0" i="1" dirty="0" smtClean="0">
                <a:solidFill>
                  <a:srgbClr val="4A4A4A"/>
                </a:solidFill>
                <a:effectLst/>
                <a:latin typeface="Open Sans"/>
              </a:rPr>
              <a:t>edureka6.txt</a:t>
            </a:r>
            <a:r>
              <a:rPr lang="en-US" b="0" i="0" dirty="0" smtClean="0">
                <a:solidFill>
                  <a:srgbClr val="4A4A4A"/>
                </a:solidFill>
                <a:effectLst/>
                <a:latin typeface="Open Sans"/>
              </a:rPr>
              <a:t> but they are not added to the index yet. </a:t>
            </a:r>
            <a:endParaRPr lang="tr-TR" dirty="0"/>
          </a:p>
        </p:txBody>
      </p:sp>
    </p:spTree>
    <p:extLst>
      <p:ext uri="{BB962C8B-B14F-4D97-AF65-F5344CB8AC3E}">
        <p14:creationId xmlns:p14="http://schemas.microsoft.com/office/powerpoint/2010/main" val="67908300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commit</a:t>
            </a:r>
            <a:endParaRPr lang="tr-TR" b="1" dirty="0"/>
          </a:p>
        </p:txBody>
      </p:sp>
      <p:sp>
        <p:nvSpPr>
          <p:cNvPr id="3" name="Content Placeholder 2"/>
          <p:cNvSpPr>
            <a:spLocks noGrp="1"/>
          </p:cNvSpPr>
          <p:nvPr>
            <p:ph idx="1"/>
          </p:nvPr>
        </p:nvSpPr>
        <p:spPr/>
        <p:txBody>
          <a:bodyPr/>
          <a:lstStyle/>
          <a:p>
            <a:r>
              <a:rPr lang="en-US" dirty="0"/>
              <a:t>I am adding edureka5.txt using the command: </a:t>
            </a:r>
            <a:endParaRPr lang="tr-TR" dirty="0" smtClean="0"/>
          </a:p>
          <a:p>
            <a:pPr lvl="1"/>
            <a:r>
              <a:rPr lang="tr-TR" b="1" dirty="0" smtClean="0"/>
              <a:t>git </a:t>
            </a:r>
            <a:r>
              <a:rPr lang="tr-TR" b="1" dirty="0" err="1"/>
              <a:t>add</a:t>
            </a:r>
            <a:r>
              <a:rPr lang="tr-TR" b="1" dirty="0"/>
              <a:t> edureka5.txt</a:t>
            </a:r>
            <a:endParaRPr lang="en-US" dirty="0"/>
          </a:p>
        </p:txBody>
      </p:sp>
      <p:sp>
        <p:nvSpPr>
          <p:cNvPr id="4" name="Rectangle 3"/>
          <p:cNvSpPr/>
          <p:nvPr/>
        </p:nvSpPr>
        <p:spPr>
          <a:xfrm>
            <a:off x="466724" y="5938342"/>
            <a:ext cx="11229975" cy="646331"/>
          </a:xfrm>
          <a:prstGeom prst="rect">
            <a:avLst/>
          </a:prstGeom>
        </p:spPr>
        <p:txBody>
          <a:bodyPr wrap="square">
            <a:spAutoFit/>
          </a:bodyPr>
          <a:lstStyle/>
          <a:p>
            <a:r>
              <a:rPr lang="en-US" dirty="0"/>
              <a:t> </a:t>
            </a:r>
            <a:r>
              <a:rPr lang="tr-TR" dirty="0" smtClean="0"/>
              <a:t>I </a:t>
            </a:r>
            <a:r>
              <a:rPr lang="en-US" dirty="0" smtClean="0"/>
              <a:t>have </a:t>
            </a:r>
            <a:r>
              <a:rPr lang="en-US" dirty="0"/>
              <a:t>added </a:t>
            </a:r>
            <a:r>
              <a:rPr lang="en-US" i="1" dirty="0"/>
              <a:t>edureka5.txt</a:t>
            </a:r>
            <a:r>
              <a:rPr lang="en-US" dirty="0"/>
              <a:t> to the index explicitly but not </a:t>
            </a:r>
            <a:r>
              <a:rPr lang="en-US" i="1" dirty="0"/>
              <a:t>edureka6.txt</a:t>
            </a:r>
            <a:r>
              <a:rPr lang="en-US" dirty="0"/>
              <a:t> and made changes in the previous files. I want to commit all changes in the directory at once.</a:t>
            </a:r>
            <a:endParaRPr lang="tr-TR" dirty="0"/>
          </a:p>
        </p:txBody>
      </p:sp>
      <p:pic>
        <p:nvPicPr>
          <p:cNvPr id="159746" name="Picture 2" descr="Git Commit All - Git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242" y="2709645"/>
            <a:ext cx="6780557" cy="309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0221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commit</a:t>
            </a:r>
            <a:endParaRPr lang="tr-TR" b="1" dirty="0"/>
          </a:p>
        </p:txBody>
      </p:sp>
      <p:sp>
        <p:nvSpPr>
          <p:cNvPr id="3" name="Content Placeholder 2"/>
          <p:cNvSpPr>
            <a:spLocks noGrp="1"/>
          </p:cNvSpPr>
          <p:nvPr>
            <p:ph idx="1"/>
          </p:nvPr>
        </p:nvSpPr>
        <p:spPr/>
        <p:txBody>
          <a:bodyPr/>
          <a:lstStyle/>
          <a:p>
            <a:r>
              <a:rPr lang="en-US" dirty="0"/>
              <a:t>This command will commit a snapshot of all changes in the working directory but only includes modifications to tracked files i.e. the files that have been added with </a:t>
            </a:r>
            <a:r>
              <a:rPr lang="en-US" b="1" dirty="0" err="1"/>
              <a:t>git</a:t>
            </a:r>
            <a:r>
              <a:rPr lang="en-US" b="1" dirty="0"/>
              <a:t> add</a:t>
            </a:r>
            <a:r>
              <a:rPr lang="en-US" dirty="0"/>
              <a:t> at some point in their history. Hence, </a:t>
            </a:r>
            <a:r>
              <a:rPr lang="en-US" i="1" dirty="0"/>
              <a:t>edureka6.txt</a:t>
            </a:r>
            <a:r>
              <a:rPr lang="en-US" dirty="0"/>
              <a:t> was not committed because it was not added to the index yet. But changes in all previous files present in the repository were committed, i.e. </a:t>
            </a:r>
            <a:r>
              <a:rPr lang="en-US" i="1" dirty="0"/>
              <a:t>edureka1.txt</a:t>
            </a:r>
            <a:r>
              <a:rPr lang="en-US" dirty="0"/>
              <a:t>, </a:t>
            </a:r>
            <a:r>
              <a:rPr lang="en-US" i="1" dirty="0"/>
              <a:t>edureka2.txt</a:t>
            </a:r>
            <a:r>
              <a:rPr lang="en-US" dirty="0"/>
              <a:t>, </a:t>
            </a:r>
            <a:r>
              <a:rPr lang="en-US" i="1" dirty="0"/>
              <a:t>edureka3.txt</a:t>
            </a:r>
            <a:r>
              <a:rPr lang="en-US" dirty="0"/>
              <a:t>, </a:t>
            </a:r>
            <a:r>
              <a:rPr lang="en-US" i="1" dirty="0"/>
              <a:t>edureka4.txt</a:t>
            </a:r>
            <a:r>
              <a:rPr lang="en-US" dirty="0"/>
              <a:t> and </a:t>
            </a:r>
            <a:r>
              <a:rPr lang="en-US" i="1" dirty="0"/>
              <a:t>edureka5.txt</a:t>
            </a:r>
            <a:r>
              <a:rPr lang="en-US" dirty="0"/>
              <a:t>.</a:t>
            </a:r>
            <a:r>
              <a:rPr lang="en-US" dirty="0" smtClean="0"/>
              <a:t/>
            </a:r>
            <a:br>
              <a:rPr lang="en-US" dirty="0" smtClean="0"/>
            </a:br>
            <a:r>
              <a:rPr lang="en-US" dirty="0"/>
              <a:t>Now I have made my desired commits in my local repository. </a:t>
            </a:r>
          </a:p>
        </p:txBody>
      </p:sp>
    </p:spTree>
    <p:extLst>
      <p:ext uri="{BB962C8B-B14F-4D97-AF65-F5344CB8AC3E}">
        <p14:creationId xmlns:p14="http://schemas.microsoft.com/office/powerpoint/2010/main" val="3098961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Operating </a:t>
            </a:r>
            <a:r>
              <a:rPr lang="tr-TR" dirty="0" err="1" smtClean="0"/>
              <a:t>System</a:t>
            </a:r>
            <a:r>
              <a:rPr lang="tr-TR" dirty="0" smtClean="0"/>
              <a:t> </a:t>
            </a:r>
            <a:r>
              <a:rPr lang="tr-TR" dirty="0" err="1" smtClean="0"/>
              <a:t>List</a:t>
            </a:r>
            <a:endParaRPr lang="tr-T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46155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16876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dirty="0" err="1" smtClean="0"/>
              <a:t>Introduction</a:t>
            </a:r>
            <a:r>
              <a:rPr lang="tr-TR" dirty="0" smtClean="0"/>
              <a:t> </a:t>
            </a:r>
            <a:r>
              <a:rPr lang="tr-TR" dirty="0" err="1" smtClean="0"/>
              <a:t>to</a:t>
            </a:r>
            <a:r>
              <a:rPr lang="tr-TR" dirty="0" smtClean="0"/>
              <a:t> </a:t>
            </a:r>
            <a:r>
              <a:rPr lang="tr-TR" dirty="0" err="1" smtClean="0"/>
              <a:t>the</a:t>
            </a:r>
            <a:r>
              <a:rPr lang="tr-TR" dirty="0" smtClean="0"/>
              <a:t> Software Development</a:t>
            </a:r>
            <a:endParaRPr lang="tr-TR" dirty="0"/>
          </a:p>
        </p:txBody>
      </p:sp>
      <p:sp>
        <p:nvSpPr>
          <p:cNvPr id="3" name="Subtitle 2"/>
          <p:cNvSpPr>
            <a:spLocks noGrp="1"/>
          </p:cNvSpPr>
          <p:nvPr>
            <p:ph type="subTitle" idx="1"/>
          </p:nvPr>
        </p:nvSpPr>
        <p:spPr/>
        <p:txBody>
          <a:bodyPr/>
          <a:lstStyle/>
          <a:p>
            <a:r>
              <a:rPr lang="tr-TR" dirty="0" smtClean="0"/>
              <a:t>Dr. </a:t>
            </a:r>
            <a:r>
              <a:rPr lang="tr-TR" dirty="0" err="1" smtClean="0"/>
              <a:t>Ugur</a:t>
            </a:r>
            <a:r>
              <a:rPr lang="tr-TR" dirty="0" smtClean="0"/>
              <a:t> CORUH</a:t>
            </a:r>
            <a:endParaRPr lang="tr-TR" dirty="0"/>
          </a:p>
        </p:txBody>
      </p:sp>
    </p:spTree>
    <p:extLst>
      <p:ext uri="{BB962C8B-B14F-4D97-AF65-F5344CB8AC3E}">
        <p14:creationId xmlns:p14="http://schemas.microsoft.com/office/powerpoint/2010/main" val="62863795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smtClean="0"/>
              <a:t>Update </a:t>
            </a:r>
            <a:r>
              <a:rPr lang="tr-TR" dirty="0" err="1" smtClean="0"/>
              <a:t>local</a:t>
            </a:r>
            <a:r>
              <a:rPr lang="tr-TR" dirty="0" smtClean="0"/>
              <a:t> repo </a:t>
            </a:r>
            <a:r>
              <a:rPr lang="tr-TR" dirty="0" err="1" smtClean="0"/>
              <a:t>before</a:t>
            </a:r>
            <a:r>
              <a:rPr lang="tr-TR" dirty="0" smtClean="0"/>
              <a:t> </a:t>
            </a:r>
            <a:r>
              <a:rPr lang="tr-TR" dirty="0" err="1" smtClean="0"/>
              <a:t>sending</a:t>
            </a:r>
            <a:endParaRPr lang="tr-TR" dirty="0"/>
          </a:p>
        </p:txBody>
      </p:sp>
      <p:sp>
        <p:nvSpPr>
          <p:cNvPr id="5" name="Text Placeholder 4"/>
          <p:cNvSpPr>
            <a:spLocks noGrp="1"/>
          </p:cNvSpPr>
          <p:nvPr>
            <p:ph type="body" idx="1"/>
          </p:nvPr>
        </p:nvSpPr>
        <p:spPr/>
        <p:txBody>
          <a:bodyPr/>
          <a:lstStyle/>
          <a:p>
            <a:endParaRPr lang="tr-TR"/>
          </a:p>
        </p:txBody>
      </p:sp>
    </p:spTree>
    <p:extLst>
      <p:ext uri="{BB962C8B-B14F-4D97-AF65-F5344CB8AC3E}">
        <p14:creationId xmlns:p14="http://schemas.microsoft.com/office/powerpoint/2010/main" val="40481287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pull</a:t>
            </a:r>
            <a:endParaRPr lang="tr-TR" b="1" dirty="0"/>
          </a:p>
        </p:txBody>
      </p:sp>
      <p:sp>
        <p:nvSpPr>
          <p:cNvPr id="3" name="Content Placeholder 2"/>
          <p:cNvSpPr>
            <a:spLocks noGrp="1"/>
          </p:cNvSpPr>
          <p:nvPr>
            <p:ph idx="1"/>
          </p:nvPr>
        </p:nvSpPr>
        <p:spPr/>
        <p:txBody>
          <a:bodyPr/>
          <a:lstStyle/>
          <a:p>
            <a:r>
              <a:rPr lang="en-US" dirty="0"/>
              <a:t>Note that before you affect changes to the central repository you should always pull changes from the central repository to your local repository to get updated with the work of all the collaborators that have been contributing in the central repository. For that we will use the </a:t>
            </a:r>
            <a:r>
              <a:rPr lang="en-US" b="1" dirty="0"/>
              <a:t>pull</a:t>
            </a:r>
            <a:r>
              <a:rPr lang="en-US" dirty="0"/>
              <a:t> command.</a:t>
            </a:r>
            <a:endParaRPr lang="tr-TR" dirty="0"/>
          </a:p>
        </p:txBody>
      </p:sp>
    </p:spTree>
    <p:extLst>
      <p:ext uri="{BB962C8B-B14F-4D97-AF65-F5344CB8AC3E}">
        <p14:creationId xmlns:p14="http://schemas.microsoft.com/office/powerpoint/2010/main" val="41192011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pull</a:t>
            </a:r>
            <a:endParaRPr lang="tr-TR" b="1" dirty="0"/>
          </a:p>
        </p:txBody>
      </p:sp>
      <p:sp>
        <p:nvSpPr>
          <p:cNvPr id="3" name="Content Placeholder 2"/>
          <p:cNvSpPr>
            <a:spLocks noGrp="1"/>
          </p:cNvSpPr>
          <p:nvPr>
            <p:ph idx="1"/>
          </p:nvPr>
        </p:nvSpPr>
        <p:spPr/>
        <p:txBody>
          <a:bodyPr/>
          <a:lstStyle/>
          <a:p>
            <a:r>
              <a:rPr lang="en-US" dirty="0"/>
              <a:t>But first, you need to set your central repository as origin using the command:</a:t>
            </a:r>
          </a:p>
          <a:p>
            <a:pPr lvl="1"/>
            <a:r>
              <a:rPr lang="en-US" b="1" dirty="0" err="1"/>
              <a:t>git</a:t>
            </a:r>
            <a:r>
              <a:rPr lang="en-US" b="1" dirty="0"/>
              <a:t> remote add origin &lt;link of your central repository&gt;</a:t>
            </a:r>
            <a:endParaRPr lang="en-US" dirty="0"/>
          </a:p>
        </p:txBody>
      </p:sp>
      <p:pic>
        <p:nvPicPr>
          <p:cNvPr id="161794" name="Picture 2" descr="Git Add Remote Origin - Git Tutorial 8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425" y="3252209"/>
            <a:ext cx="8947150" cy="1157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28749" y="4594729"/>
            <a:ext cx="8905875" cy="369332"/>
          </a:xfrm>
          <a:prstGeom prst="rect">
            <a:avLst/>
          </a:prstGeom>
        </p:spPr>
        <p:txBody>
          <a:bodyPr wrap="square">
            <a:spAutoFit/>
          </a:bodyPr>
          <a:lstStyle/>
          <a:p>
            <a:r>
              <a:rPr lang="en-US" b="0" i="0" dirty="0" smtClean="0">
                <a:solidFill>
                  <a:srgbClr val="4A4A4A"/>
                </a:solidFill>
                <a:effectLst/>
                <a:latin typeface="Open Sans"/>
              </a:rPr>
              <a:t>Now that my origin is set, </a:t>
            </a:r>
            <a:endParaRPr lang="tr-TR" dirty="0"/>
          </a:p>
        </p:txBody>
      </p:sp>
    </p:spTree>
    <p:extLst>
      <p:ext uri="{BB962C8B-B14F-4D97-AF65-F5344CB8AC3E}">
        <p14:creationId xmlns:p14="http://schemas.microsoft.com/office/powerpoint/2010/main" val="241200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pull</a:t>
            </a:r>
            <a:endParaRPr lang="tr-TR" b="1" dirty="0"/>
          </a:p>
        </p:txBody>
      </p:sp>
      <p:sp>
        <p:nvSpPr>
          <p:cNvPr id="3" name="Content Placeholder 2"/>
          <p:cNvSpPr>
            <a:spLocks noGrp="1"/>
          </p:cNvSpPr>
          <p:nvPr>
            <p:ph idx="1"/>
          </p:nvPr>
        </p:nvSpPr>
        <p:spPr/>
        <p:txBody>
          <a:bodyPr/>
          <a:lstStyle/>
          <a:p>
            <a:r>
              <a:rPr lang="en-US" dirty="0"/>
              <a:t>let us extract files from the origin using pull. For that use the </a:t>
            </a:r>
            <a:r>
              <a:rPr lang="en-US" dirty="0" smtClean="0"/>
              <a:t>command</a:t>
            </a:r>
            <a:endParaRPr lang="tr-TR" dirty="0" smtClean="0"/>
          </a:p>
          <a:p>
            <a:r>
              <a:rPr lang="tr-TR" b="1" dirty="0"/>
              <a:t>git </a:t>
            </a:r>
            <a:r>
              <a:rPr lang="tr-TR" b="1" dirty="0" err="1"/>
              <a:t>pull</a:t>
            </a:r>
            <a:r>
              <a:rPr lang="tr-TR" b="1" dirty="0"/>
              <a:t> </a:t>
            </a:r>
            <a:r>
              <a:rPr lang="tr-TR" b="1" dirty="0" err="1"/>
              <a:t>origin</a:t>
            </a:r>
            <a:r>
              <a:rPr lang="tr-TR" b="1" dirty="0"/>
              <a:t> </a:t>
            </a:r>
            <a:r>
              <a:rPr lang="tr-TR" b="1" dirty="0" err="1"/>
              <a:t>master</a:t>
            </a:r>
            <a:endParaRPr lang="en-US" dirty="0"/>
          </a:p>
        </p:txBody>
      </p:sp>
      <p:sp>
        <p:nvSpPr>
          <p:cNvPr id="4" name="Rectangle 3"/>
          <p:cNvSpPr/>
          <p:nvPr/>
        </p:nvSpPr>
        <p:spPr>
          <a:xfrm>
            <a:off x="1428749" y="4594729"/>
            <a:ext cx="8905875" cy="646331"/>
          </a:xfrm>
          <a:prstGeom prst="rect">
            <a:avLst/>
          </a:prstGeom>
        </p:spPr>
        <p:txBody>
          <a:bodyPr wrap="square">
            <a:spAutoFit/>
          </a:bodyPr>
          <a:lstStyle/>
          <a:p>
            <a:r>
              <a:rPr lang="en-US" dirty="0"/>
              <a:t>This command will copy all the files from the master branch of remote repository to your local repository.</a:t>
            </a:r>
            <a:endParaRPr lang="tr-TR" dirty="0"/>
          </a:p>
        </p:txBody>
      </p:sp>
      <p:pic>
        <p:nvPicPr>
          <p:cNvPr id="163842" name="Picture 2" descr="Git Pull Origin Master - Git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285" y="3196142"/>
            <a:ext cx="7251539" cy="13985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81135" y="5281918"/>
            <a:ext cx="6096000" cy="923330"/>
          </a:xfrm>
          <a:prstGeom prst="rect">
            <a:avLst/>
          </a:prstGeom>
        </p:spPr>
        <p:txBody>
          <a:bodyPr>
            <a:spAutoFit/>
          </a:bodyPr>
          <a:lstStyle/>
          <a:p>
            <a:r>
              <a:rPr lang="en-US" b="0" i="0" dirty="0" smtClean="0">
                <a:solidFill>
                  <a:srgbClr val="4A4A4A"/>
                </a:solidFill>
                <a:effectLst/>
                <a:latin typeface="Open Sans"/>
              </a:rPr>
              <a:t>Since my local repository was already updated with files from master branch, hence the message is Already up-to-date. Refer to the screen shot above</a:t>
            </a:r>
            <a:endParaRPr lang="tr-TR" dirty="0"/>
          </a:p>
        </p:txBody>
      </p:sp>
    </p:spTree>
    <p:extLst>
      <p:ext uri="{BB962C8B-B14F-4D97-AF65-F5344CB8AC3E}">
        <p14:creationId xmlns:p14="http://schemas.microsoft.com/office/powerpoint/2010/main" val="12963455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pull</a:t>
            </a:r>
            <a:endParaRPr lang="tr-TR" b="1" dirty="0"/>
          </a:p>
        </p:txBody>
      </p:sp>
      <p:sp>
        <p:nvSpPr>
          <p:cNvPr id="3" name="Content Placeholder 2"/>
          <p:cNvSpPr>
            <a:spLocks noGrp="1"/>
          </p:cNvSpPr>
          <p:nvPr>
            <p:ph idx="1"/>
          </p:nvPr>
        </p:nvSpPr>
        <p:spPr/>
        <p:txBody>
          <a:bodyPr/>
          <a:lstStyle/>
          <a:p>
            <a:r>
              <a:rPr lang="en-US" i="1" dirty="0"/>
              <a:t>One can also try pulling files from a different branch using the following command</a:t>
            </a:r>
            <a:r>
              <a:rPr lang="en-US" i="1" dirty="0" smtClean="0"/>
              <a:t>:</a:t>
            </a:r>
            <a:endParaRPr lang="tr-TR" i="1" dirty="0" smtClean="0"/>
          </a:p>
          <a:p>
            <a:pPr lvl="1"/>
            <a:r>
              <a:rPr lang="tr-TR" b="1" i="1" dirty="0"/>
              <a:t>git </a:t>
            </a:r>
            <a:r>
              <a:rPr lang="tr-TR" b="1" i="1" dirty="0" err="1"/>
              <a:t>pull</a:t>
            </a:r>
            <a:r>
              <a:rPr lang="tr-TR" b="1" i="1" dirty="0"/>
              <a:t> </a:t>
            </a:r>
            <a:r>
              <a:rPr lang="tr-TR" b="1" i="1" dirty="0" err="1"/>
              <a:t>origin</a:t>
            </a:r>
            <a:r>
              <a:rPr lang="tr-TR" b="1" i="1" dirty="0"/>
              <a:t> &lt;</a:t>
            </a:r>
            <a:r>
              <a:rPr lang="tr-TR" b="1" i="1" dirty="0" err="1"/>
              <a:t>branch</a:t>
            </a:r>
            <a:r>
              <a:rPr lang="tr-TR" b="1" i="1" dirty="0"/>
              <a:t>-name</a:t>
            </a:r>
            <a:r>
              <a:rPr lang="tr-TR" b="1" i="1" dirty="0" smtClean="0"/>
              <a:t>&gt;</a:t>
            </a:r>
          </a:p>
          <a:p>
            <a:pPr lvl="1"/>
            <a:endParaRPr lang="tr-TR" b="1" i="1" dirty="0"/>
          </a:p>
          <a:p>
            <a:r>
              <a:rPr lang="en-US" dirty="0">
                <a:solidFill>
                  <a:srgbClr val="FF0000"/>
                </a:solidFill>
              </a:rPr>
              <a:t>Your local </a:t>
            </a:r>
            <a:r>
              <a:rPr lang="en-US" dirty="0" err="1">
                <a:solidFill>
                  <a:srgbClr val="FF0000"/>
                </a:solidFill>
              </a:rPr>
              <a:t>Git</a:t>
            </a:r>
            <a:r>
              <a:rPr lang="en-US" dirty="0">
                <a:solidFill>
                  <a:srgbClr val="FF0000"/>
                </a:solidFill>
              </a:rPr>
              <a:t> repository is now updated with all the recent changes. It is time you make changes in the central repository by using the</a:t>
            </a:r>
            <a:r>
              <a:rPr lang="en-US" b="1" dirty="0">
                <a:solidFill>
                  <a:srgbClr val="FF0000"/>
                </a:solidFill>
              </a:rPr>
              <a:t> push</a:t>
            </a:r>
            <a:r>
              <a:rPr lang="en-US" dirty="0">
                <a:solidFill>
                  <a:srgbClr val="FF0000"/>
                </a:solidFill>
              </a:rPr>
              <a:t> command.</a:t>
            </a:r>
          </a:p>
        </p:txBody>
      </p:sp>
    </p:spTree>
    <p:extLst>
      <p:ext uri="{BB962C8B-B14F-4D97-AF65-F5344CB8AC3E}">
        <p14:creationId xmlns:p14="http://schemas.microsoft.com/office/powerpoint/2010/main" val="3864346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Send</a:t>
            </a:r>
            <a:r>
              <a:rPr lang="tr-TR" dirty="0" smtClean="0"/>
              <a:t> </a:t>
            </a:r>
            <a:r>
              <a:rPr lang="tr-TR" dirty="0" err="1" smtClean="0"/>
              <a:t>Changes</a:t>
            </a:r>
            <a:r>
              <a:rPr lang="tr-TR" dirty="0" smtClean="0"/>
              <a:t> </a:t>
            </a:r>
            <a:r>
              <a:rPr lang="tr-TR" dirty="0" err="1" smtClean="0"/>
              <a:t>to</a:t>
            </a:r>
            <a:r>
              <a:rPr lang="tr-TR" dirty="0" smtClean="0"/>
              <a:t> Remote Repo</a:t>
            </a:r>
            <a:endParaRPr lang="tr-TR" dirty="0"/>
          </a:p>
        </p:txBody>
      </p:sp>
      <p:sp>
        <p:nvSpPr>
          <p:cNvPr id="5" name="Text Placeholder 4"/>
          <p:cNvSpPr>
            <a:spLocks noGrp="1"/>
          </p:cNvSpPr>
          <p:nvPr>
            <p:ph type="body" idx="1"/>
          </p:nvPr>
        </p:nvSpPr>
        <p:spPr/>
        <p:txBody>
          <a:bodyPr/>
          <a:lstStyle/>
          <a:p>
            <a:endParaRPr lang="tr-TR"/>
          </a:p>
        </p:txBody>
      </p:sp>
    </p:spTree>
    <p:extLst>
      <p:ext uri="{BB962C8B-B14F-4D97-AF65-F5344CB8AC3E}">
        <p14:creationId xmlns:p14="http://schemas.microsoft.com/office/powerpoint/2010/main" val="38934978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push</a:t>
            </a:r>
            <a:endParaRPr lang="tr-TR" b="1" dirty="0"/>
          </a:p>
        </p:txBody>
      </p:sp>
      <p:sp>
        <p:nvSpPr>
          <p:cNvPr id="3" name="Content Placeholder 2"/>
          <p:cNvSpPr>
            <a:spLocks noGrp="1"/>
          </p:cNvSpPr>
          <p:nvPr>
            <p:ph idx="1"/>
          </p:nvPr>
        </p:nvSpPr>
        <p:spPr/>
        <p:txBody>
          <a:bodyPr/>
          <a:lstStyle/>
          <a:p>
            <a:r>
              <a:rPr lang="en-US" dirty="0"/>
              <a:t>This command transfers commits from your local repository to your remote repository. It is the opposite of pull operation.</a:t>
            </a:r>
          </a:p>
          <a:p>
            <a:r>
              <a:rPr lang="en-US" dirty="0"/>
              <a:t>Pulling imports commits to local repositories whereas pushing exports commits to the remote repositories .</a:t>
            </a:r>
          </a:p>
        </p:txBody>
      </p:sp>
    </p:spTree>
    <p:extLst>
      <p:ext uri="{BB962C8B-B14F-4D97-AF65-F5344CB8AC3E}">
        <p14:creationId xmlns:p14="http://schemas.microsoft.com/office/powerpoint/2010/main" val="247572071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push</a:t>
            </a:r>
            <a:endParaRPr lang="tr-TR" b="1" dirty="0"/>
          </a:p>
        </p:txBody>
      </p:sp>
      <p:sp>
        <p:nvSpPr>
          <p:cNvPr id="3" name="Content Placeholder 2"/>
          <p:cNvSpPr>
            <a:spLocks noGrp="1"/>
          </p:cNvSpPr>
          <p:nvPr>
            <p:ph idx="1"/>
          </p:nvPr>
        </p:nvSpPr>
        <p:spPr/>
        <p:txBody>
          <a:bodyPr>
            <a:normAutofit/>
          </a:bodyPr>
          <a:lstStyle/>
          <a:p>
            <a:r>
              <a:rPr lang="en-US" dirty="0"/>
              <a:t>The use of </a:t>
            </a:r>
            <a:r>
              <a:rPr lang="en-US" b="1" dirty="0" err="1"/>
              <a:t>git</a:t>
            </a:r>
            <a:r>
              <a:rPr lang="en-US" b="1" dirty="0"/>
              <a:t> push</a:t>
            </a:r>
            <a:r>
              <a:rPr lang="en-US" dirty="0"/>
              <a:t> is to publish your local changes to a central repository. After you’ve accumulated several local commits and are ready to share them with the rest of the team, you can then push them to the central repository by using the following command:</a:t>
            </a:r>
          </a:p>
          <a:p>
            <a:pPr lvl="1"/>
            <a:r>
              <a:rPr lang="en-US" b="1" dirty="0" err="1"/>
              <a:t>git</a:t>
            </a:r>
            <a:r>
              <a:rPr lang="en-US" b="1" dirty="0"/>
              <a:t> push &lt;remote&gt; </a:t>
            </a:r>
            <a:endParaRPr lang="tr-TR" b="1" dirty="0" smtClean="0"/>
          </a:p>
          <a:p>
            <a:pPr lvl="1"/>
            <a:r>
              <a:rPr lang="en-US" i="1" dirty="0" smtClean="0"/>
              <a:t>This remote refers to the remote repository which had been set before using the pull command</a:t>
            </a:r>
            <a:r>
              <a:rPr lang="en-US" dirty="0" smtClean="0"/>
              <a:t>.</a:t>
            </a:r>
          </a:p>
          <a:p>
            <a:r>
              <a:rPr lang="en-US" dirty="0" smtClean="0"/>
              <a:t>This pushes the changes from the local repository to the remote repository along with all the necessary commits and internal objects. This creates a local branch in the destination repository.</a:t>
            </a:r>
          </a:p>
        </p:txBody>
      </p:sp>
    </p:spTree>
    <p:extLst>
      <p:ext uri="{BB962C8B-B14F-4D97-AF65-F5344CB8AC3E}">
        <p14:creationId xmlns:p14="http://schemas.microsoft.com/office/powerpoint/2010/main" val="27224425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push</a:t>
            </a:r>
            <a:endParaRPr lang="tr-TR" b="1" dirty="0"/>
          </a:p>
        </p:txBody>
      </p:sp>
      <p:sp>
        <p:nvSpPr>
          <p:cNvPr id="3" name="Content Placeholder 2"/>
          <p:cNvSpPr>
            <a:spLocks noGrp="1"/>
          </p:cNvSpPr>
          <p:nvPr>
            <p:ph idx="1"/>
          </p:nvPr>
        </p:nvSpPr>
        <p:spPr/>
        <p:txBody>
          <a:bodyPr/>
          <a:lstStyle/>
          <a:p>
            <a:r>
              <a:rPr lang="en-US" dirty="0"/>
              <a:t>The </a:t>
            </a:r>
            <a:r>
              <a:rPr lang="tr-TR" dirty="0" err="1" smtClean="0"/>
              <a:t>below</a:t>
            </a:r>
            <a:r>
              <a:rPr lang="en-US" dirty="0" smtClean="0"/>
              <a:t> </a:t>
            </a:r>
            <a:r>
              <a:rPr lang="en-US" dirty="0"/>
              <a:t>files are the files which we have already committed previously in the commit section and they are all “</a:t>
            </a:r>
            <a:r>
              <a:rPr lang="en-US" i="1" dirty="0"/>
              <a:t>push-ready</a:t>
            </a:r>
            <a:r>
              <a:rPr lang="en-US" dirty="0"/>
              <a:t>“. </a:t>
            </a:r>
            <a:endParaRPr lang="tr-TR" dirty="0" smtClean="0"/>
          </a:p>
          <a:p>
            <a:r>
              <a:rPr lang="en-US" dirty="0" smtClean="0"/>
              <a:t>I </a:t>
            </a:r>
            <a:r>
              <a:rPr lang="en-US" dirty="0"/>
              <a:t>will use the command </a:t>
            </a:r>
            <a:r>
              <a:rPr lang="en-US" b="1" dirty="0" err="1"/>
              <a:t>git</a:t>
            </a:r>
            <a:r>
              <a:rPr lang="en-US" b="1" dirty="0"/>
              <a:t> push origin master</a:t>
            </a:r>
            <a:r>
              <a:rPr lang="en-US" dirty="0"/>
              <a:t> to reflect these files in the master branch of my central repository.</a:t>
            </a:r>
          </a:p>
        </p:txBody>
      </p:sp>
      <p:pic>
        <p:nvPicPr>
          <p:cNvPr id="164868" name="Picture 4" descr="Local Repository Files Before Push - Git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975" y="3568699"/>
            <a:ext cx="6334125"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543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push</a:t>
            </a:r>
            <a:endParaRPr lang="tr-TR" b="1" dirty="0"/>
          </a:p>
        </p:txBody>
      </p:sp>
      <p:sp>
        <p:nvSpPr>
          <p:cNvPr id="3" name="Content Placeholder 2"/>
          <p:cNvSpPr>
            <a:spLocks noGrp="1"/>
          </p:cNvSpPr>
          <p:nvPr>
            <p:ph idx="1"/>
          </p:nvPr>
        </p:nvSpPr>
        <p:spPr/>
        <p:txBody>
          <a:bodyPr/>
          <a:lstStyle/>
          <a:p>
            <a:endParaRPr lang="en-US" dirty="0"/>
          </a:p>
        </p:txBody>
      </p:sp>
      <p:pic>
        <p:nvPicPr>
          <p:cNvPr id="164868" name="Picture 4" descr="Local Repository Files Before Push - Git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700" y="539749"/>
            <a:ext cx="6334125" cy="2743201"/>
          </a:xfrm>
          <a:prstGeom prst="rect">
            <a:avLst/>
          </a:prstGeom>
          <a:noFill/>
          <a:extLst>
            <a:ext uri="{909E8E84-426E-40DD-AFC4-6F175D3DCCD1}">
              <a14:hiddenFill xmlns:a14="http://schemas.microsoft.com/office/drawing/2010/main">
                <a:solidFill>
                  <a:srgbClr val="FFFFFF"/>
                </a:solidFill>
              </a14:hiddenFill>
            </a:ext>
          </a:extLst>
        </p:spPr>
      </p:pic>
      <p:pic>
        <p:nvPicPr>
          <p:cNvPr id="168962" name="Picture 2" descr="Git Push Origin Master - Git Tutorial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3457574"/>
            <a:ext cx="8966200" cy="260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462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endParaRPr lang="tr-TR"/>
          </a:p>
        </p:txBody>
      </p:sp>
    </p:spTree>
    <p:extLst>
      <p:ext uri="{BB962C8B-B14F-4D97-AF65-F5344CB8AC3E}">
        <p14:creationId xmlns:p14="http://schemas.microsoft.com/office/powerpoint/2010/main" val="302751365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push</a:t>
            </a:r>
            <a:endParaRPr lang="tr-TR" b="1" dirty="0"/>
          </a:p>
        </p:txBody>
      </p:sp>
      <p:pic>
        <p:nvPicPr>
          <p:cNvPr id="164868" name="Picture 4" descr="Local Repository Files Before Push - Git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916" y="1690688"/>
            <a:ext cx="5159084" cy="2234311"/>
          </a:xfrm>
          <a:prstGeom prst="rect">
            <a:avLst/>
          </a:prstGeom>
          <a:noFill/>
          <a:extLst>
            <a:ext uri="{909E8E84-426E-40DD-AFC4-6F175D3DCCD1}">
              <a14:hiddenFill xmlns:a14="http://schemas.microsoft.com/office/drawing/2010/main">
                <a:solidFill>
                  <a:srgbClr val="FFFFFF"/>
                </a:solidFill>
              </a14:hiddenFill>
            </a:ext>
          </a:extLst>
        </p:spPr>
      </p:pic>
      <p:pic>
        <p:nvPicPr>
          <p:cNvPr id="169986" name="Picture 2" descr="GitHub after Git Push - Git Tutorial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35" y="1511744"/>
            <a:ext cx="6274981" cy="3058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23924" y="4749610"/>
            <a:ext cx="10506075" cy="646331"/>
          </a:xfrm>
          <a:prstGeom prst="rect">
            <a:avLst/>
          </a:prstGeom>
        </p:spPr>
        <p:txBody>
          <a:bodyPr wrap="square">
            <a:spAutoFit/>
          </a:bodyPr>
          <a:lstStyle/>
          <a:p>
            <a:pPr algn="just"/>
            <a:r>
              <a:rPr lang="en-US" b="0" i="0" dirty="0" smtClean="0">
                <a:solidFill>
                  <a:srgbClr val="4A4A4A"/>
                </a:solidFill>
                <a:effectLst/>
                <a:latin typeface="Open Sans"/>
              </a:rPr>
              <a:t>To prevent overwriting, </a:t>
            </a:r>
            <a:r>
              <a:rPr lang="en-US" b="0" i="0" dirty="0" err="1" smtClean="0">
                <a:solidFill>
                  <a:srgbClr val="4A4A4A"/>
                </a:solidFill>
                <a:effectLst/>
                <a:latin typeface="Open Sans"/>
              </a:rPr>
              <a:t>Git</a:t>
            </a:r>
            <a:r>
              <a:rPr lang="en-US" b="0" i="0" dirty="0" smtClean="0">
                <a:solidFill>
                  <a:srgbClr val="4A4A4A"/>
                </a:solidFill>
                <a:effectLst/>
                <a:latin typeface="Open Sans"/>
              </a:rPr>
              <a:t> does not allow push when it results in a non-fast forward merge in the destination repository.</a:t>
            </a:r>
            <a:endParaRPr lang="en-US" b="0" i="0" dirty="0">
              <a:solidFill>
                <a:srgbClr val="4A4A4A"/>
              </a:solidFill>
              <a:effectLst/>
              <a:latin typeface="Open Sans"/>
            </a:endParaRPr>
          </a:p>
        </p:txBody>
      </p:sp>
    </p:spTree>
    <p:extLst>
      <p:ext uri="{BB962C8B-B14F-4D97-AF65-F5344CB8AC3E}">
        <p14:creationId xmlns:p14="http://schemas.microsoft.com/office/powerpoint/2010/main" val="4760935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g</a:t>
            </a:r>
            <a:r>
              <a:rPr lang="tr-TR" b="1" dirty="0" smtClean="0"/>
              <a:t>it </a:t>
            </a:r>
            <a:r>
              <a:rPr lang="tr-TR" b="1" dirty="0" err="1" smtClean="0"/>
              <a:t>push</a:t>
            </a:r>
            <a:endParaRPr lang="tr-TR" b="1" dirty="0"/>
          </a:p>
        </p:txBody>
      </p:sp>
      <p:sp>
        <p:nvSpPr>
          <p:cNvPr id="3" name="Content Placeholder 2"/>
          <p:cNvSpPr>
            <a:spLocks noGrp="1"/>
          </p:cNvSpPr>
          <p:nvPr>
            <p:ph idx="1"/>
          </p:nvPr>
        </p:nvSpPr>
        <p:spPr/>
        <p:txBody>
          <a:bodyPr/>
          <a:lstStyle/>
          <a:p>
            <a:r>
              <a:rPr lang="en-US" b="0" i="0" dirty="0" smtClean="0">
                <a:solidFill>
                  <a:srgbClr val="4A4A4A"/>
                </a:solidFill>
                <a:effectLst/>
                <a:latin typeface="Open Sans"/>
              </a:rPr>
              <a:t>To prevent overwriting, </a:t>
            </a:r>
            <a:r>
              <a:rPr lang="en-US" b="0" i="0" dirty="0" err="1" smtClean="0">
                <a:solidFill>
                  <a:srgbClr val="4A4A4A"/>
                </a:solidFill>
                <a:effectLst/>
                <a:latin typeface="Open Sans"/>
              </a:rPr>
              <a:t>Git</a:t>
            </a:r>
            <a:r>
              <a:rPr lang="en-US" b="0" i="0" dirty="0" smtClean="0">
                <a:solidFill>
                  <a:srgbClr val="4A4A4A"/>
                </a:solidFill>
                <a:effectLst/>
                <a:latin typeface="Open Sans"/>
              </a:rPr>
              <a:t> does not allow push when it results in a non-fast forward merge in the destination repository.</a:t>
            </a:r>
            <a:endParaRPr lang="tr-TR" b="0" i="0" dirty="0" smtClean="0">
              <a:solidFill>
                <a:srgbClr val="4A4A4A"/>
              </a:solidFill>
              <a:effectLst/>
              <a:latin typeface="Open Sans"/>
            </a:endParaRPr>
          </a:p>
          <a:p>
            <a:r>
              <a:rPr lang="en-US" i="1" dirty="0"/>
              <a:t>A non-fast forward merge means an upstream merge i.e. merging with ancestor or parent branches from a child branch</a:t>
            </a:r>
            <a:r>
              <a:rPr lang="en-US" i="1" dirty="0" smtClean="0"/>
              <a:t>.</a:t>
            </a:r>
            <a:endParaRPr lang="tr-TR" i="1" dirty="0" smtClean="0"/>
          </a:p>
          <a:p>
            <a:r>
              <a:rPr lang="en-US" dirty="0"/>
              <a:t>To enable such merge, use the command below:</a:t>
            </a:r>
          </a:p>
          <a:p>
            <a:pPr lvl="1"/>
            <a:r>
              <a:rPr lang="en-US" b="1" dirty="0" err="1"/>
              <a:t>git</a:t>
            </a:r>
            <a:r>
              <a:rPr lang="en-US" b="1" dirty="0"/>
              <a:t> push &lt;remote&gt; –force</a:t>
            </a:r>
            <a:endParaRPr lang="en-US" dirty="0"/>
          </a:p>
          <a:p>
            <a:r>
              <a:rPr lang="en-US" dirty="0"/>
              <a:t>The above command forces the push operation even if it results in a non-fast forward merge.</a:t>
            </a:r>
            <a:endParaRPr lang="en-US" b="0" i="0" dirty="0" smtClean="0">
              <a:solidFill>
                <a:srgbClr val="4A4A4A"/>
              </a:solidFill>
              <a:effectLst/>
              <a:latin typeface="Open Sans"/>
            </a:endParaRPr>
          </a:p>
          <a:p>
            <a:endParaRPr lang="tr-TR" dirty="0"/>
          </a:p>
        </p:txBody>
      </p:sp>
    </p:spTree>
    <p:extLst>
      <p:ext uri="{BB962C8B-B14F-4D97-AF65-F5344CB8AC3E}">
        <p14:creationId xmlns:p14="http://schemas.microsoft.com/office/powerpoint/2010/main" val="4998003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Branching</a:t>
            </a:r>
            <a:endParaRPr lang="tr-TR" dirty="0"/>
          </a:p>
        </p:txBody>
      </p:sp>
      <p:sp>
        <p:nvSpPr>
          <p:cNvPr id="5" name="Text Placeholder 4"/>
          <p:cNvSpPr>
            <a:spLocks noGrp="1"/>
          </p:cNvSpPr>
          <p:nvPr>
            <p:ph type="body" idx="1"/>
          </p:nvPr>
        </p:nvSpPr>
        <p:spPr/>
        <p:txBody>
          <a:bodyPr/>
          <a:lstStyle/>
          <a:p>
            <a:endParaRPr lang="tr-TR"/>
          </a:p>
        </p:txBody>
      </p:sp>
    </p:spTree>
    <p:extLst>
      <p:ext uri="{BB962C8B-B14F-4D97-AF65-F5344CB8AC3E}">
        <p14:creationId xmlns:p14="http://schemas.microsoft.com/office/powerpoint/2010/main" val="22058480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g</a:t>
            </a:r>
            <a:r>
              <a:rPr lang="tr-TR" dirty="0" smtClean="0"/>
              <a:t>it </a:t>
            </a:r>
            <a:r>
              <a:rPr lang="tr-TR" dirty="0" err="1" smtClean="0"/>
              <a:t>branch</a:t>
            </a:r>
            <a:endParaRPr lang="tr-TR" dirty="0"/>
          </a:p>
        </p:txBody>
      </p:sp>
      <p:sp>
        <p:nvSpPr>
          <p:cNvPr id="5" name="Content Placeholder 4"/>
          <p:cNvSpPr>
            <a:spLocks noGrp="1"/>
          </p:cNvSpPr>
          <p:nvPr>
            <p:ph idx="1"/>
          </p:nvPr>
        </p:nvSpPr>
        <p:spPr/>
        <p:txBody>
          <a:bodyPr>
            <a:normAutofit fontScale="92500" lnSpcReduction="10000"/>
          </a:bodyPr>
          <a:lstStyle/>
          <a:p>
            <a:r>
              <a:rPr lang="en-US" dirty="0"/>
              <a:t>Branches in </a:t>
            </a:r>
            <a:r>
              <a:rPr lang="en-US" dirty="0" err="1"/>
              <a:t>Git</a:t>
            </a:r>
            <a:r>
              <a:rPr lang="en-US" dirty="0"/>
              <a:t> are nothing but pointers to a specific commit. </a:t>
            </a:r>
            <a:r>
              <a:rPr lang="en-US" dirty="0" err="1"/>
              <a:t>Git</a:t>
            </a:r>
            <a:r>
              <a:rPr lang="en-US" dirty="0"/>
              <a:t> generally prefers to keep its branches as lightweight as possible.</a:t>
            </a:r>
          </a:p>
          <a:p>
            <a:r>
              <a:rPr lang="en-US" dirty="0"/>
              <a:t>There are basically two types of branches viz. </a:t>
            </a:r>
            <a:endParaRPr lang="tr-TR" dirty="0" smtClean="0"/>
          </a:p>
          <a:p>
            <a:pPr lvl="1"/>
            <a:r>
              <a:rPr lang="en-US" b="1" i="1" dirty="0" smtClean="0"/>
              <a:t>local branches</a:t>
            </a:r>
            <a:endParaRPr lang="tr-TR" dirty="0" smtClean="0"/>
          </a:p>
          <a:p>
            <a:pPr lvl="1"/>
            <a:r>
              <a:rPr lang="en-US" b="1" i="1" dirty="0" smtClean="0"/>
              <a:t>remote </a:t>
            </a:r>
            <a:r>
              <a:rPr lang="en-US" b="1" i="1" dirty="0"/>
              <a:t>tracking branches</a:t>
            </a:r>
            <a:r>
              <a:rPr lang="en-US" dirty="0"/>
              <a:t>.</a:t>
            </a:r>
          </a:p>
          <a:p>
            <a:r>
              <a:rPr lang="en-US" dirty="0"/>
              <a:t>A local branch is just another path of your working tree. On the other hand, remote tracking branches have special purposes. Some of them are:</a:t>
            </a:r>
          </a:p>
          <a:p>
            <a:r>
              <a:rPr lang="en-US" dirty="0"/>
              <a:t>They link your work from the local repository to the work on central repository.</a:t>
            </a:r>
          </a:p>
          <a:p>
            <a:r>
              <a:rPr lang="en-US" dirty="0"/>
              <a:t>They automatically detect which remote branches to get changes from, when you use </a:t>
            </a:r>
            <a:r>
              <a:rPr lang="en-US" b="1" dirty="0" err="1"/>
              <a:t>git</a:t>
            </a:r>
            <a:r>
              <a:rPr lang="en-US" b="1" dirty="0"/>
              <a:t> pull</a:t>
            </a:r>
            <a:r>
              <a:rPr lang="en-US" dirty="0"/>
              <a:t>.</a:t>
            </a:r>
          </a:p>
          <a:p>
            <a:endParaRPr lang="tr-TR" dirty="0"/>
          </a:p>
        </p:txBody>
      </p:sp>
    </p:spTree>
    <p:extLst>
      <p:ext uri="{BB962C8B-B14F-4D97-AF65-F5344CB8AC3E}">
        <p14:creationId xmlns:p14="http://schemas.microsoft.com/office/powerpoint/2010/main" val="13565320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g</a:t>
            </a:r>
            <a:r>
              <a:rPr lang="tr-TR" dirty="0" smtClean="0"/>
              <a:t>it </a:t>
            </a:r>
            <a:r>
              <a:rPr lang="tr-TR" dirty="0" err="1" smtClean="0"/>
              <a:t>branch</a:t>
            </a:r>
            <a:r>
              <a:rPr lang="tr-TR" dirty="0" smtClean="0"/>
              <a:t> – </a:t>
            </a:r>
            <a:r>
              <a:rPr lang="tr-TR" dirty="0" err="1" smtClean="0"/>
              <a:t>learn</a:t>
            </a:r>
            <a:r>
              <a:rPr lang="tr-TR" dirty="0" smtClean="0"/>
              <a:t> </a:t>
            </a:r>
            <a:r>
              <a:rPr lang="tr-TR" dirty="0" err="1" smtClean="0"/>
              <a:t>current</a:t>
            </a:r>
            <a:r>
              <a:rPr lang="tr-TR" dirty="0" smtClean="0"/>
              <a:t> </a:t>
            </a:r>
            <a:r>
              <a:rPr lang="tr-TR" dirty="0" err="1" smtClean="0"/>
              <a:t>branch</a:t>
            </a:r>
            <a:endParaRPr lang="tr-TR" dirty="0"/>
          </a:p>
        </p:txBody>
      </p:sp>
      <p:sp>
        <p:nvSpPr>
          <p:cNvPr id="5" name="Content Placeholder 4"/>
          <p:cNvSpPr>
            <a:spLocks noGrp="1"/>
          </p:cNvSpPr>
          <p:nvPr>
            <p:ph idx="1"/>
          </p:nvPr>
        </p:nvSpPr>
        <p:spPr/>
        <p:txBody>
          <a:bodyPr>
            <a:normAutofit/>
          </a:bodyPr>
          <a:lstStyle/>
          <a:p>
            <a:r>
              <a:rPr lang="en-US" dirty="0"/>
              <a:t>You can check what your current branch is by using the command:</a:t>
            </a:r>
          </a:p>
          <a:p>
            <a:r>
              <a:rPr lang="en-US" b="1" dirty="0" err="1"/>
              <a:t>git</a:t>
            </a:r>
            <a:r>
              <a:rPr lang="en-US" b="1" dirty="0"/>
              <a:t> </a:t>
            </a:r>
            <a:r>
              <a:rPr lang="en-US" b="1" dirty="0" smtClean="0"/>
              <a:t>branch</a:t>
            </a:r>
            <a:endParaRPr lang="tr-TR" b="1" dirty="0" smtClean="0"/>
          </a:p>
          <a:p>
            <a:r>
              <a:rPr lang="en-US" dirty="0"/>
              <a:t>The one mantra that you should always be chanting while branching is “branch early, and branch often”</a:t>
            </a:r>
          </a:p>
          <a:p>
            <a:endParaRPr lang="tr-TR" dirty="0"/>
          </a:p>
        </p:txBody>
      </p:sp>
    </p:spTree>
    <p:extLst>
      <p:ext uri="{BB962C8B-B14F-4D97-AF65-F5344CB8AC3E}">
        <p14:creationId xmlns:p14="http://schemas.microsoft.com/office/powerpoint/2010/main" val="101249720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g</a:t>
            </a:r>
            <a:r>
              <a:rPr lang="tr-TR" dirty="0" smtClean="0"/>
              <a:t>it </a:t>
            </a:r>
            <a:r>
              <a:rPr lang="tr-TR" dirty="0" err="1" smtClean="0"/>
              <a:t>branch</a:t>
            </a:r>
            <a:r>
              <a:rPr lang="tr-TR" dirty="0" smtClean="0"/>
              <a:t> – </a:t>
            </a:r>
            <a:r>
              <a:rPr lang="tr-TR" dirty="0" err="1" smtClean="0"/>
              <a:t>create</a:t>
            </a:r>
            <a:r>
              <a:rPr lang="tr-TR" dirty="0" smtClean="0"/>
              <a:t> </a:t>
            </a:r>
            <a:r>
              <a:rPr lang="tr-TR" dirty="0" err="1" smtClean="0"/>
              <a:t>branch</a:t>
            </a:r>
            <a:endParaRPr lang="tr-TR" dirty="0"/>
          </a:p>
        </p:txBody>
      </p:sp>
      <p:sp>
        <p:nvSpPr>
          <p:cNvPr id="5" name="Content Placeholder 4"/>
          <p:cNvSpPr>
            <a:spLocks noGrp="1"/>
          </p:cNvSpPr>
          <p:nvPr>
            <p:ph idx="1"/>
          </p:nvPr>
        </p:nvSpPr>
        <p:spPr/>
        <p:txBody>
          <a:bodyPr>
            <a:normAutofit/>
          </a:bodyPr>
          <a:lstStyle/>
          <a:p>
            <a:r>
              <a:rPr lang="en-US" dirty="0"/>
              <a:t>To create a new branch we use the following command:</a:t>
            </a:r>
          </a:p>
          <a:p>
            <a:r>
              <a:rPr lang="en-US" b="1" dirty="0" err="1"/>
              <a:t>git</a:t>
            </a:r>
            <a:r>
              <a:rPr lang="en-US" b="1" dirty="0"/>
              <a:t> branch &lt;branch-name&gt;</a:t>
            </a:r>
            <a:endParaRPr lang="en-US" dirty="0"/>
          </a:p>
          <a:p>
            <a:r>
              <a:rPr lang="en-US" dirty="0"/>
              <a:t>The diagram </a:t>
            </a:r>
            <a:r>
              <a:rPr lang="tr-TR" dirty="0" err="1" smtClean="0"/>
              <a:t>below</a:t>
            </a:r>
            <a:r>
              <a:rPr lang="en-US" dirty="0" smtClean="0"/>
              <a:t> </a:t>
            </a:r>
            <a:r>
              <a:rPr lang="en-US" dirty="0"/>
              <a:t>shows the workflow when a new branch is created.  When we create a new branch it originates from the master branch itself.</a:t>
            </a:r>
          </a:p>
          <a:p>
            <a:r>
              <a:rPr lang="en-US" dirty="0"/>
              <a:t>Since there is no storage/memory overhead with making many branches, it is easier to logically divide up your work rather than have big chunky branches.</a:t>
            </a:r>
          </a:p>
          <a:p>
            <a:endParaRPr lang="tr-TR" dirty="0"/>
          </a:p>
        </p:txBody>
      </p:sp>
      <p:pic>
        <p:nvPicPr>
          <p:cNvPr id="178178" name="Picture 2" descr="Creating A Branch Workflow - Git Tutorial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1825" y="4975527"/>
            <a:ext cx="4288816" cy="163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438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g</a:t>
            </a:r>
            <a:r>
              <a:rPr lang="tr-TR" dirty="0" smtClean="0"/>
              <a:t>it </a:t>
            </a:r>
            <a:r>
              <a:rPr lang="tr-TR" dirty="0" err="1" smtClean="0"/>
              <a:t>branch</a:t>
            </a:r>
            <a:r>
              <a:rPr lang="tr-TR" dirty="0" smtClean="0"/>
              <a:t> – </a:t>
            </a:r>
            <a:r>
              <a:rPr lang="tr-TR" dirty="0" err="1" smtClean="0"/>
              <a:t>create</a:t>
            </a:r>
            <a:r>
              <a:rPr lang="tr-TR" dirty="0" smtClean="0"/>
              <a:t> </a:t>
            </a:r>
            <a:r>
              <a:rPr lang="tr-TR" dirty="0" err="1" smtClean="0"/>
              <a:t>branch</a:t>
            </a:r>
            <a:endParaRPr lang="tr-TR" dirty="0"/>
          </a:p>
        </p:txBody>
      </p:sp>
      <p:sp>
        <p:nvSpPr>
          <p:cNvPr id="5" name="Content Placeholder 4"/>
          <p:cNvSpPr>
            <a:spLocks noGrp="1"/>
          </p:cNvSpPr>
          <p:nvPr>
            <p:ph idx="1"/>
          </p:nvPr>
        </p:nvSpPr>
        <p:spPr/>
        <p:txBody>
          <a:bodyPr>
            <a:normAutofit/>
          </a:bodyPr>
          <a:lstStyle/>
          <a:p>
            <a:r>
              <a:rPr lang="en-US" dirty="0"/>
              <a:t>Now, let us see how to commit using branches.</a:t>
            </a:r>
            <a:endParaRPr lang="tr-TR" dirty="0"/>
          </a:p>
        </p:txBody>
      </p:sp>
      <p:pic>
        <p:nvPicPr>
          <p:cNvPr id="185346" name="Picture 2" descr="Commit Using Branches Workflow - Git Tutorial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9026" y="2419350"/>
            <a:ext cx="6699792" cy="28527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6750" y="5429071"/>
            <a:ext cx="6096000" cy="1200329"/>
          </a:xfrm>
          <a:prstGeom prst="rect">
            <a:avLst/>
          </a:prstGeom>
        </p:spPr>
        <p:txBody>
          <a:bodyPr>
            <a:spAutoFit/>
          </a:bodyPr>
          <a:lstStyle/>
          <a:p>
            <a:r>
              <a:rPr lang="en-US" b="0" i="0" dirty="0" smtClean="0">
                <a:solidFill>
                  <a:srgbClr val="4A4A4A"/>
                </a:solidFill>
                <a:effectLst/>
                <a:latin typeface="Open Sans"/>
              </a:rPr>
              <a:t>Branching includes the work of a particular commit along with all parent commits. As you can see in the diagram above, the </a:t>
            </a:r>
            <a:r>
              <a:rPr lang="en-US" b="0" i="0" dirty="0" err="1" smtClean="0">
                <a:solidFill>
                  <a:srgbClr val="4A4A4A"/>
                </a:solidFill>
                <a:effectLst/>
                <a:latin typeface="Open Sans"/>
              </a:rPr>
              <a:t>newBranch</a:t>
            </a:r>
            <a:r>
              <a:rPr lang="en-US" b="0" i="0" dirty="0" smtClean="0">
                <a:solidFill>
                  <a:srgbClr val="4A4A4A"/>
                </a:solidFill>
                <a:effectLst/>
                <a:latin typeface="Open Sans"/>
              </a:rPr>
              <a:t> has detached itself from the master and hence will create a different path.</a:t>
            </a:r>
            <a:endParaRPr lang="tr-TR" dirty="0"/>
          </a:p>
        </p:txBody>
      </p:sp>
    </p:spTree>
    <p:extLst>
      <p:ext uri="{BB962C8B-B14F-4D97-AF65-F5344CB8AC3E}">
        <p14:creationId xmlns:p14="http://schemas.microsoft.com/office/powerpoint/2010/main" val="2200191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Double-Check</a:t>
            </a:r>
            <a:endParaRPr lang="tr-TR" dirty="0"/>
          </a:p>
        </p:txBody>
      </p:sp>
      <p:sp>
        <p:nvSpPr>
          <p:cNvPr id="5" name="Text Placeholder 4"/>
          <p:cNvSpPr>
            <a:spLocks noGrp="1"/>
          </p:cNvSpPr>
          <p:nvPr>
            <p:ph type="body" idx="1"/>
          </p:nvPr>
        </p:nvSpPr>
        <p:spPr/>
        <p:txBody>
          <a:bodyPr/>
          <a:lstStyle/>
          <a:p>
            <a:r>
              <a:rPr lang="tr-TR" dirty="0" smtClean="0">
                <a:hlinkClick r:id="rId2"/>
              </a:rPr>
              <a:t>https://rogerdudler.github.io/git-guide/index.html</a:t>
            </a:r>
            <a:endParaRPr lang="tr-TR" dirty="0" smtClean="0"/>
          </a:p>
          <a:p>
            <a:r>
              <a:rPr lang="tr-TR" dirty="0" smtClean="0">
                <a:hlinkClick r:id="rId3"/>
              </a:rPr>
              <a:t>https://github.com/rogerdudler/git-guide</a:t>
            </a:r>
            <a:endParaRPr lang="tr-TR" dirty="0" smtClean="0"/>
          </a:p>
          <a:p>
            <a:endParaRPr lang="tr-TR" dirty="0"/>
          </a:p>
        </p:txBody>
      </p:sp>
    </p:spTree>
    <p:extLst>
      <p:ext uri="{BB962C8B-B14F-4D97-AF65-F5344CB8AC3E}">
        <p14:creationId xmlns:p14="http://schemas.microsoft.com/office/powerpoint/2010/main" val="33005101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Double-Check</a:t>
            </a:r>
            <a:endParaRPr lang="tr-TR" dirty="0"/>
          </a:p>
        </p:txBody>
      </p:sp>
      <p:sp>
        <p:nvSpPr>
          <p:cNvPr id="5" name="Text Placeholder 4"/>
          <p:cNvSpPr>
            <a:spLocks noGrp="1"/>
          </p:cNvSpPr>
          <p:nvPr>
            <p:ph type="body" idx="1"/>
          </p:nvPr>
        </p:nvSpPr>
        <p:spPr/>
        <p:txBody>
          <a:bodyPr/>
          <a:lstStyle/>
          <a:p>
            <a:r>
              <a:rPr lang="tr-TR" dirty="0" smtClean="0"/>
              <a:t>https://rogerdudler.github.io/git-guide/index.html</a:t>
            </a:r>
            <a:endParaRPr lang="tr-TR" dirty="0"/>
          </a:p>
        </p:txBody>
      </p:sp>
    </p:spTree>
    <p:extLst>
      <p:ext uri="{BB962C8B-B14F-4D97-AF65-F5344CB8AC3E}">
        <p14:creationId xmlns:p14="http://schemas.microsoft.com/office/powerpoint/2010/main" val="16631603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Setup</a:t>
            </a:r>
            <a:endParaRPr lang="tr-TR" dirty="0"/>
          </a:p>
        </p:txBody>
      </p:sp>
      <p:sp>
        <p:nvSpPr>
          <p:cNvPr id="5" name="Text Placeholder 4"/>
          <p:cNvSpPr>
            <a:spLocks noGrp="1"/>
          </p:cNvSpPr>
          <p:nvPr>
            <p:ph idx="1"/>
          </p:nvPr>
        </p:nvSpPr>
        <p:spPr/>
        <p:txBody>
          <a:bodyPr/>
          <a:lstStyle/>
          <a:p>
            <a:r>
              <a:rPr lang="en-US" dirty="0">
                <a:hlinkClick r:id="rId2"/>
              </a:rPr>
              <a:t>Download </a:t>
            </a:r>
            <a:r>
              <a:rPr lang="en-US" dirty="0" err="1">
                <a:hlinkClick r:id="rId2"/>
              </a:rPr>
              <a:t>git</a:t>
            </a:r>
            <a:r>
              <a:rPr lang="en-US" dirty="0">
                <a:hlinkClick r:id="rId2"/>
              </a:rPr>
              <a:t> for OSX</a:t>
            </a:r>
            <a:endParaRPr lang="en-US" dirty="0"/>
          </a:p>
          <a:p>
            <a:r>
              <a:rPr lang="en-US" dirty="0">
                <a:hlinkClick r:id="rId3"/>
              </a:rPr>
              <a:t>Download </a:t>
            </a:r>
            <a:r>
              <a:rPr lang="en-US" dirty="0" err="1">
                <a:hlinkClick r:id="rId3"/>
              </a:rPr>
              <a:t>git</a:t>
            </a:r>
            <a:r>
              <a:rPr lang="en-US" dirty="0">
                <a:hlinkClick r:id="rId3"/>
              </a:rPr>
              <a:t> for Windows</a:t>
            </a:r>
            <a:endParaRPr lang="en-US" dirty="0"/>
          </a:p>
          <a:p>
            <a:r>
              <a:rPr lang="en-US" dirty="0">
                <a:hlinkClick r:id="rId4"/>
              </a:rPr>
              <a:t>Download </a:t>
            </a:r>
            <a:r>
              <a:rPr lang="en-US" dirty="0" err="1">
                <a:hlinkClick r:id="rId4"/>
              </a:rPr>
              <a:t>git</a:t>
            </a:r>
            <a:r>
              <a:rPr lang="en-US" dirty="0">
                <a:hlinkClick r:id="rId4"/>
              </a:rPr>
              <a:t> for Linux</a:t>
            </a:r>
            <a:endParaRPr lang="en-US" dirty="0"/>
          </a:p>
          <a:p>
            <a:endParaRPr lang="tr-TR" dirty="0"/>
          </a:p>
        </p:txBody>
      </p:sp>
    </p:spTree>
    <p:extLst>
      <p:ext uri="{BB962C8B-B14F-4D97-AF65-F5344CB8AC3E}">
        <p14:creationId xmlns:p14="http://schemas.microsoft.com/office/powerpoint/2010/main" val="3148609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dirty="0" err="1" smtClean="0"/>
              <a:t>Introduction</a:t>
            </a:r>
            <a:r>
              <a:rPr lang="tr-TR" dirty="0" smtClean="0"/>
              <a:t> </a:t>
            </a:r>
            <a:r>
              <a:rPr lang="tr-TR" dirty="0" err="1" smtClean="0"/>
              <a:t>to</a:t>
            </a:r>
            <a:r>
              <a:rPr lang="tr-TR" dirty="0" smtClean="0"/>
              <a:t> </a:t>
            </a:r>
            <a:r>
              <a:rPr lang="tr-TR" dirty="0" err="1" smtClean="0"/>
              <a:t>the</a:t>
            </a:r>
            <a:r>
              <a:rPr lang="tr-TR" dirty="0" smtClean="0"/>
              <a:t> Programming </a:t>
            </a:r>
            <a:r>
              <a:rPr lang="tr-TR" dirty="0" err="1" smtClean="0"/>
              <a:t>Languages</a:t>
            </a:r>
            <a:endParaRPr lang="tr-TR" dirty="0"/>
          </a:p>
        </p:txBody>
      </p:sp>
      <p:sp>
        <p:nvSpPr>
          <p:cNvPr id="3" name="Subtitle 2"/>
          <p:cNvSpPr>
            <a:spLocks noGrp="1"/>
          </p:cNvSpPr>
          <p:nvPr>
            <p:ph type="subTitle" idx="1"/>
          </p:nvPr>
        </p:nvSpPr>
        <p:spPr/>
        <p:txBody>
          <a:bodyPr/>
          <a:lstStyle/>
          <a:p>
            <a:r>
              <a:rPr lang="tr-TR" dirty="0" smtClean="0"/>
              <a:t>Dr. </a:t>
            </a:r>
            <a:r>
              <a:rPr lang="tr-TR" dirty="0" err="1" smtClean="0"/>
              <a:t>Ugur</a:t>
            </a:r>
            <a:r>
              <a:rPr lang="tr-TR" dirty="0" smtClean="0"/>
              <a:t> CORUH</a:t>
            </a:r>
            <a:endParaRPr lang="tr-TR" dirty="0"/>
          </a:p>
        </p:txBody>
      </p:sp>
    </p:spTree>
    <p:extLst>
      <p:ext uri="{BB962C8B-B14F-4D97-AF65-F5344CB8AC3E}">
        <p14:creationId xmlns:p14="http://schemas.microsoft.com/office/powerpoint/2010/main" val="99598768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a:t>create</a:t>
            </a:r>
            <a:r>
              <a:rPr lang="tr-TR" dirty="0"/>
              <a:t> a </a:t>
            </a:r>
            <a:r>
              <a:rPr lang="tr-TR" dirty="0" err="1"/>
              <a:t>new</a:t>
            </a:r>
            <a:r>
              <a:rPr lang="tr-TR" dirty="0"/>
              <a:t> </a:t>
            </a:r>
            <a:r>
              <a:rPr lang="tr-TR" dirty="0" err="1" smtClean="0"/>
              <a:t>repository</a:t>
            </a:r>
            <a:endParaRPr lang="tr-TR" dirty="0"/>
          </a:p>
        </p:txBody>
      </p:sp>
      <p:sp>
        <p:nvSpPr>
          <p:cNvPr id="5" name="Text Placeholder 4"/>
          <p:cNvSpPr>
            <a:spLocks noGrp="1"/>
          </p:cNvSpPr>
          <p:nvPr>
            <p:ph idx="1"/>
          </p:nvPr>
        </p:nvSpPr>
        <p:spPr/>
        <p:txBody>
          <a:bodyPr/>
          <a:lstStyle/>
          <a:p>
            <a:r>
              <a:rPr lang="en-US" dirty="0" smtClean="0"/>
              <a:t>create a new directory, open it and perform a</a:t>
            </a:r>
          </a:p>
          <a:p>
            <a:r>
              <a:rPr lang="en-US" b="1" dirty="0" err="1" smtClean="0"/>
              <a:t>git</a:t>
            </a:r>
            <a:r>
              <a:rPr lang="en-US" b="1" dirty="0" smtClean="0"/>
              <a:t> </a:t>
            </a:r>
            <a:r>
              <a:rPr lang="en-US" b="1" dirty="0" err="1" smtClean="0"/>
              <a:t>init</a:t>
            </a:r>
            <a:endParaRPr lang="en-US" b="1" dirty="0" smtClean="0"/>
          </a:p>
          <a:p>
            <a:r>
              <a:rPr lang="en-US" dirty="0" smtClean="0"/>
              <a:t>to create a new </a:t>
            </a:r>
            <a:r>
              <a:rPr lang="en-US" dirty="0" err="1" smtClean="0"/>
              <a:t>git</a:t>
            </a:r>
            <a:r>
              <a:rPr lang="en-US" dirty="0" smtClean="0"/>
              <a:t> repository.</a:t>
            </a:r>
            <a:endParaRPr lang="tr-TR" dirty="0"/>
          </a:p>
        </p:txBody>
      </p:sp>
    </p:spTree>
    <p:extLst>
      <p:ext uri="{BB962C8B-B14F-4D97-AF65-F5344CB8AC3E}">
        <p14:creationId xmlns:p14="http://schemas.microsoft.com/office/powerpoint/2010/main" val="272746673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a:t>checkout</a:t>
            </a:r>
            <a:r>
              <a:rPr lang="tr-TR" dirty="0"/>
              <a:t> a </a:t>
            </a:r>
            <a:r>
              <a:rPr lang="tr-TR" dirty="0" err="1"/>
              <a:t>repository</a:t>
            </a:r>
            <a:endParaRPr lang="tr-TR" dirty="0"/>
          </a:p>
        </p:txBody>
      </p:sp>
      <p:sp>
        <p:nvSpPr>
          <p:cNvPr id="5" name="Text Placeholder 4"/>
          <p:cNvSpPr>
            <a:spLocks noGrp="1"/>
          </p:cNvSpPr>
          <p:nvPr>
            <p:ph idx="1"/>
          </p:nvPr>
        </p:nvSpPr>
        <p:spPr/>
        <p:txBody>
          <a:bodyPr/>
          <a:lstStyle/>
          <a:p>
            <a:r>
              <a:rPr lang="en-US" dirty="0" smtClean="0"/>
              <a:t>create a working copy of a local repository by running the command</a:t>
            </a:r>
          </a:p>
          <a:p>
            <a:r>
              <a:rPr lang="en-US" b="1" dirty="0" err="1" smtClean="0"/>
              <a:t>git</a:t>
            </a:r>
            <a:r>
              <a:rPr lang="en-US" b="1" dirty="0" smtClean="0"/>
              <a:t> clone /path/to/repository</a:t>
            </a:r>
          </a:p>
          <a:p>
            <a:r>
              <a:rPr lang="en-US" dirty="0" smtClean="0"/>
              <a:t>when using a remote server, your command will be</a:t>
            </a:r>
          </a:p>
          <a:p>
            <a:r>
              <a:rPr lang="en-US" b="1" dirty="0" err="1" smtClean="0"/>
              <a:t>git</a:t>
            </a:r>
            <a:r>
              <a:rPr lang="en-US" b="1" dirty="0" smtClean="0"/>
              <a:t> clone </a:t>
            </a:r>
            <a:r>
              <a:rPr lang="en-US" b="1" dirty="0" err="1" smtClean="0"/>
              <a:t>username@host</a:t>
            </a:r>
            <a:r>
              <a:rPr lang="en-US" b="1" dirty="0" smtClean="0"/>
              <a:t>:/path/to/repository</a:t>
            </a:r>
            <a:endParaRPr lang="tr-TR" b="1" dirty="0"/>
          </a:p>
        </p:txBody>
      </p:sp>
    </p:spTree>
    <p:extLst>
      <p:ext uri="{BB962C8B-B14F-4D97-AF65-F5344CB8AC3E}">
        <p14:creationId xmlns:p14="http://schemas.microsoft.com/office/powerpoint/2010/main" val="25010804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workflow</a:t>
            </a:r>
            <a:endParaRPr lang="tr-TR" dirty="0"/>
          </a:p>
        </p:txBody>
      </p:sp>
      <p:sp>
        <p:nvSpPr>
          <p:cNvPr id="3" name="Content Placeholder 2"/>
          <p:cNvSpPr>
            <a:spLocks noGrp="1"/>
          </p:cNvSpPr>
          <p:nvPr>
            <p:ph idx="1"/>
          </p:nvPr>
        </p:nvSpPr>
        <p:spPr/>
        <p:txBody>
          <a:bodyPr/>
          <a:lstStyle/>
          <a:p>
            <a:r>
              <a:rPr lang="en-US" dirty="0" smtClean="0"/>
              <a:t>your local repository consists of three "trees" maintained by </a:t>
            </a:r>
            <a:r>
              <a:rPr lang="en-US" dirty="0" err="1" smtClean="0"/>
              <a:t>git</a:t>
            </a:r>
            <a:r>
              <a:rPr lang="en-US" dirty="0" smtClean="0"/>
              <a:t>. the first one is your </a:t>
            </a:r>
            <a:r>
              <a:rPr lang="en-US" b="1" dirty="0" smtClean="0"/>
              <a:t>Working Directory </a:t>
            </a:r>
            <a:r>
              <a:rPr lang="en-US" dirty="0" smtClean="0"/>
              <a:t>which holds the actual files. the second one is the </a:t>
            </a:r>
            <a:r>
              <a:rPr lang="en-US" b="1" dirty="0" smtClean="0"/>
              <a:t>Index</a:t>
            </a:r>
            <a:r>
              <a:rPr lang="en-US" dirty="0" smtClean="0"/>
              <a:t> which acts as a staging area and finally the </a:t>
            </a:r>
            <a:r>
              <a:rPr lang="en-US" b="1" dirty="0" smtClean="0"/>
              <a:t>HEAD</a:t>
            </a:r>
            <a:r>
              <a:rPr lang="en-US" dirty="0" smtClean="0"/>
              <a:t> which points to the last commit you've made.</a:t>
            </a:r>
            <a:endParaRPr lang="tr-TR" dirty="0"/>
          </a:p>
        </p:txBody>
      </p:sp>
      <p:pic>
        <p:nvPicPr>
          <p:cNvPr id="173058" name="Picture 2" descr="https://rogerdudler.github.io/git-guide/img/tre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912" y="3736904"/>
            <a:ext cx="7242175" cy="2574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49359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add</a:t>
            </a:r>
            <a:r>
              <a:rPr lang="tr-TR" dirty="0"/>
              <a:t> &amp; </a:t>
            </a:r>
            <a:r>
              <a:rPr lang="tr-TR" dirty="0" err="1" smtClean="0"/>
              <a:t>commit</a:t>
            </a:r>
            <a:endParaRPr lang="tr-TR" dirty="0"/>
          </a:p>
        </p:txBody>
      </p:sp>
      <p:sp>
        <p:nvSpPr>
          <p:cNvPr id="3" name="Content Placeholder 2"/>
          <p:cNvSpPr>
            <a:spLocks noGrp="1"/>
          </p:cNvSpPr>
          <p:nvPr>
            <p:ph idx="1"/>
          </p:nvPr>
        </p:nvSpPr>
        <p:spPr/>
        <p:txBody>
          <a:bodyPr/>
          <a:lstStyle/>
          <a:p>
            <a:r>
              <a:rPr lang="en-US" dirty="0" smtClean="0"/>
              <a:t>You can propose changes (add it to the Index) using</a:t>
            </a:r>
          </a:p>
          <a:p>
            <a:pPr lvl="1"/>
            <a:r>
              <a:rPr lang="en-US" b="1" dirty="0" err="1" smtClean="0"/>
              <a:t>git</a:t>
            </a:r>
            <a:r>
              <a:rPr lang="en-US" b="1" dirty="0" smtClean="0"/>
              <a:t> add &lt;filename&gt;</a:t>
            </a:r>
          </a:p>
          <a:p>
            <a:pPr lvl="1"/>
            <a:r>
              <a:rPr lang="en-US" b="1" dirty="0" err="1" smtClean="0"/>
              <a:t>git</a:t>
            </a:r>
            <a:r>
              <a:rPr lang="en-US" b="1" dirty="0" smtClean="0"/>
              <a:t> add *</a:t>
            </a:r>
          </a:p>
          <a:p>
            <a:r>
              <a:rPr lang="en-US" dirty="0" smtClean="0"/>
              <a:t>This is the first step in the basic </a:t>
            </a:r>
            <a:r>
              <a:rPr lang="en-US" dirty="0" err="1" smtClean="0"/>
              <a:t>git</a:t>
            </a:r>
            <a:r>
              <a:rPr lang="en-US" dirty="0" smtClean="0"/>
              <a:t> workflow. To actually commit these changes use</a:t>
            </a:r>
          </a:p>
          <a:p>
            <a:pPr lvl="1"/>
            <a:r>
              <a:rPr lang="en-US" b="1" dirty="0" err="1" smtClean="0"/>
              <a:t>git</a:t>
            </a:r>
            <a:r>
              <a:rPr lang="en-US" b="1" dirty="0" smtClean="0"/>
              <a:t> commit -m "Commit message"</a:t>
            </a:r>
          </a:p>
          <a:p>
            <a:r>
              <a:rPr lang="en-US" dirty="0" smtClean="0"/>
              <a:t>Now the file is committed to the HEAD, but not in your remote repository yet.</a:t>
            </a:r>
            <a:endParaRPr lang="tr-TR" dirty="0"/>
          </a:p>
        </p:txBody>
      </p:sp>
    </p:spTree>
    <p:extLst>
      <p:ext uri="{BB962C8B-B14F-4D97-AF65-F5344CB8AC3E}">
        <p14:creationId xmlns:p14="http://schemas.microsoft.com/office/powerpoint/2010/main" val="1956967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pushing</a:t>
            </a:r>
            <a:r>
              <a:rPr lang="tr-TR" dirty="0"/>
              <a:t> </a:t>
            </a:r>
            <a:r>
              <a:rPr lang="tr-TR" dirty="0" err="1"/>
              <a:t>changes</a:t>
            </a:r>
            <a:endParaRPr lang="tr-TR" dirty="0"/>
          </a:p>
        </p:txBody>
      </p:sp>
      <p:sp>
        <p:nvSpPr>
          <p:cNvPr id="3" name="Content Placeholder 2"/>
          <p:cNvSpPr>
            <a:spLocks noGrp="1"/>
          </p:cNvSpPr>
          <p:nvPr>
            <p:ph idx="1"/>
          </p:nvPr>
        </p:nvSpPr>
        <p:spPr/>
        <p:txBody>
          <a:bodyPr>
            <a:normAutofit/>
          </a:bodyPr>
          <a:lstStyle/>
          <a:p>
            <a:r>
              <a:rPr lang="en-US" dirty="0" smtClean="0"/>
              <a:t>Your changes are now in the </a:t>
            </a:r>
            <a:r>
              <a:rPr lang="en-US" b="1" dirty="0" smtClean="0"/>
              <a:t>HEAD</a:t>
            </a:r>
            <a:r>
              <a:rPr lang="en-US" dirty="0" smtClean="0"/>
              <a:t> of your local working copy. To send those changes to your remote repository, execute</a:t>
            </a:r>
          </a:p>
          <a:p>
            <a:r>
              <a:rPr lang="en-US" b="1" dirty="0" err="1" smtClean="0"/>
              <a:t>git</a:t>
            </a:r>
            <a:r>
              <a:rPr lang="en-US" b="1" dirty="0" smtClean="0"/>
              <a:t> push origin master</a:t>
            </a:r>
          </a:p>
          <a:p>
            <a:r>
              <a:rPr lang="en-US" dirty="0" smtClean="0"/>
              <a:t>Change master to whatever branch you want to push your changes to.</a:t>
            </a:r>
          </a:p>
          <a:p>
            <a:r>
              <a:rPr lang="en-US" dirty="0" smtClean="0"/>
              <a:t>If you have not cloned an existing repository and want to connect your repository to a remote server, you need to add it with</a:t>
            </a:r>
          </a:p>
          <a:p>
            <a:r>
              <a:rPr lang="en-US" b="1" dirty="0" err="1" smtClean="0"/>
              <a:t>git</a:t>
            </a:r>
            <a:r>
              <a:rPr lang="en-US" b="1" dirty="0" smtClean="0"/>
              <a:t> remote add origin &lt;server&gt;</a:t>
            </a:r>
          </a:p>
          <a:p>
            <a:r>
              <a:rPr lang="en-US" dirty="0" smtClean="0"/>
              <a:t>Now you are able to push your changes to the selected remote server</a:t>
            </a:r>
            <a:endParaRPr lang="tr-TR" dirty="0"/>
          </a:p>
        </p:txBody>
      </p:sp>
    </p:spTree>
    <p:extLst>
      <p:ext uri="{BB962C8B-B14F-4D97-AF65-F5344CB8AC3E}">
        <p14:creationId xmlns:p14="http://schemas.microsoft.com/office/powerpoint/2010/main" val="10512702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branching</a:t>
            </a:r>
            <a:endParaRPr lang="tr-TR" dirty="0"/>
          </a:p>
        </p:txBody>
      </p:sp>
      <p:sp>
        <p:nvSpPr>
          <p:cNvPr id="3" name="Content Placeholder 2"/>
          <p:cNvSpPr>
            <a:spLocks noGrp="1"/>
          </p:cNvSpPr>
          <p:nvPr>
            <p:ph idx="1"/>
          </p:nvPr>
        </p:nvSpPr>
        <p:spPr/>
        <p:txBody>
          <a:bodyPr/>
          <a:lstStyle/>
          <a:p>
            <a:r>
              <a:rPr lang="en-US" dirty="0" smtClean="0"/>
              <a:t>Branches are used to develop features isolated from each other. The </a:t>
            </a:r>
            <a:r>
              <a:rPr lang="en-US" i="1" dirty="0" smtClean="0"/>
              <a:t>master</a:t>
            </a:r>
            <a:r>
              <a:rPr lang="en-US" dirty="0" smtClean="0"/>
              <a:t> branch is the "default" branch when you create a repository. Use other branches for development and merge them back to the master branch upon completion.</a:t>
            </a:r>
            <a:endParaRPr lang="tr-TR" dirty="0"/>
          </a:p>
        </p:txBody>
      </p:sp>
      <p:pic>
        <p:nvPicPr>
          <p:cNvPr id="175106" name="Picture 2" descr="https://rogerdudler.github.io/git-guide/img/branch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4" y="3587890"/>
            <a:ext cx="7661275" cy="272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2314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branching</a:t>
            </a:r>
            <a:endParaRPr lang="tr-TR" dirty="0"/>
          </a:p>
        </p:txBody>
      </p:sp>
      <p:sp>
        <p:nvSpPr>
          <p:cNvPr id="3" name="Content Placeholder 2"/>
          <p:cNvSpPr>
            <a:spLocks noGrp="1"/>
          </p:cNvSpPr>
          <p:nvPr>
            <p:ph idx="1"/>
          </p:nvPr>
        </p:nvSpPr>
        <p:spPr/>
        <p:txBody>
          <a:bodyPr>
            <a:normAutofit lnSpcReduction="10000"/>
          </a:bodyPr>
          <a:lstStyle/>
          <a:p>
            <a:r>
              <a:rPr lang="en-US" dirty="0" smtClean="0"/>
              <a:t>create a new branch named "</a:t>
            </a:r>
            <a:r>
              <a:rPr lang="en-US" dirty="0" err="1" smtClean="0"/>
              <a:t>feature_x</a:t>
            </a:r>
            <a:r>
              <a:rPr lang="en-US" dirty="0" smtClean="0"/>
              <a:t>" and switch to it using</a:t>
            </a:r>
          </a:p>
          <a:p>
            <a:r>
              <a:rPr lang="en-US" b="1" dirty="0" err="1" smtClean="0"/>
              <a:t>git</a:t>
            </a:r>
            <a:r>
              <a:rPr lang="en-US" b="1" dirty="0" smtClean="0"/>
              <a:t> checkout -b </a:t>
            </a:r>
            <a:r>
              <a:rPr lang="en-US" b="1" dirty="0" err="1" smtClean="0"/>
              <a:t>feature_x</a:t>
            </a:r>
            <a:endParaRPr lang="en-US" b="1" dirty="0" smtClean="0"/>
          </a:p>
          <a:p>
            <a:r>
              <a:rPr lang="en-US" dirty="0" smtClean="0"/>
              <a:t>switch back to master</a:t>
            </a:r>
          </a:p>
          <a:p>
            <a:r>
              <a:rPr lang="en-US" b="1" dirty="0" err="1" smtClean="0"/>
              <a:t>git</a:t>
            </a:r>
            <a:r>
              <a:rPr lang="en-US" b="1" dirty="0" smtClean="0"/>
              <a:t> checkout master</a:t>
            </a:r>
          </a:p>
          <a:p>
            <a:r>
              <a:rPr lang="en-US" dirty="0" smtClean="0"/>
              <a:t>and delete the branch again</a:t>
            </a:r>
          </a:p>
          <a:p>
            <a:r>
              <a:rPr lang="en-US" b="1" dirty="0" err="1" smtClean="0"/>
              <a:t>git</a:t>
            </a:r>
            <a:r>
              <a:rPr lang="en-US" b="1" dirty="0" smtClean="0"/>
              <a:t> branch -d </a:t>
            </a:r>
            <a:r>
              <a:rPr lang="en-US" b="1" dirty="0" err="1" smtClean="0"/>
              <a:t>feature_x</a:t>
            </a:r>
            <a:endParaRPr lang="en-US" b="1" dirty="0" smtClean="0"/>
          </a:p>
          <a:p>
            <a:r>
              <a:rPr lang="en-US" dirty="0" smtClean="0"/>
              <a:t>a branch is not available to others unless you push the branch to your remote repository</a:t>
            </a:r>
          </a:p>
          <a:p>
            <a:r>
              <a:rPr lang="en-US" b="1" dirty="0" err="1" smtClean="0"/>
              <a:t>git</a:t>
            </a:r>
            <a:r>
              <a:rPr lang="en-US" b="1" dirty="0" smtClean="0"/>
              <a:t> push origin &lt;branch&gt;</a:t>
            </a:r>
            <a:endParaRPr lang="tr-TR" b="1" dirty="0"/>
          </a:p>
        </p:txBody>
      </p:sp>
    </p:spTree>
    <p:extLst>
      <p:ext uri="{BB962C8B-B14F-4D97-AF65-F5344CB8AC3E}">
        <p14:creationId xmlns:p14="http://schemas.microsoft.com/office/powerpoint/2010/main" val="23752662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update</a:t>
            </a:r>
            <a:r>
              <a:rPr lang="tr-TR" dirty="0"/>
              <a:t> &amp; </a:t>
            </a:r>
            <a:r>
              <a:rPr lang="tr-TR" dirty="0" err="1" smtClean="0"/>
              <a:t>merge</a:t>
            </a:r>
            <a:endParaRPr lang="tr-TR" dirty="0"/>
          </a:p>
        </p:txBody>
      </p:sp>
      <p:sp>
        <p:nvSpPr>
          <p:cNvPr id="3" name="Content Placeholder 2"/>
          <p:cNvSpPr>
            <a:spLocks noGrp="1"/>
          </p:cNvSpPr>
          <p:nvPr>
            <p:ph idx="1"/>
          </p:nvPr>
        </p:nvSpPr>
        <p:spPr/>
        <p:txBody>
          <a:bodyPr>
            <a:normAutofit fontScale="85000" lnSpcReduction="20000"/>
          </a:bodyPr>
          <a:lstStyle/>
          <a:p>
            <a:r>
              <a:rPr lang="en-US" dirty="0" smtClean="0"/>
              <a:t>to update your local repository to the newest commit, execute</a:t>
            </a:r>
          </a:p>
          <a:p>
            <a:r>
              <a:rPr lang="en-US" b="1" dirty="0" err="1" smtClean="0"/>
              <a:t>git</a:t>
            </a:r>
            <a:r>
              <a:rPr lang="en-US" b="1" dirty="0" smtClean="0"/>
              <a:t> pull</a:t>
            </a:r>
          </a:p>
          <a:p>
            <a:r>
              <a:rPr lang="en-US" dirty="0" smtClean="0"/>
              <a:t>in your working directory to fetch and merge remote changes.</a:t>
            </a:r>
          </a:p>
          <a:p>
            <a:r>
              <a:rPr lang="en-US" dirty="0" smtClean="0"/>
              <a:t>to merge another branch into your active branch (e.g. master), use</a:t>
            </a:r>
          </a:p>
          <a:p>
            <a:r>
              <a:rPr lang="en-US" b="1" dirty="0" err="1" smtClean="0"/>
              <a:t>git</a:t>
            </a:r>
            <a:r>
              <a:rPr lang="en-US" b="1" dirty="0" smtClean="0"/>
              <a:t> merge &lt;branch&gt;</a:t>
            </a:r>
          </a:p>
          <a:p>
            <a:r>
              <a:rPr lang="en-US" dirty="0" smtClean="0"/>
              <a:t>in both cases </a:t>
            </a:r>
            <a:r>
              <a:rPr lang="en-US" dirty="0" err="1" smtClean="0"/>
              <a:t>git</a:t>
            </a:r>
            <a:r>
              <a:rPr lang="en-US" dirty="0" smtClean="0"/>
              <a:t> tries to auto-merge changes. Unfortunately, this is not always possible and results in </a:t>
            </a:r>
            <a:r>
              <a:rPr lang="en-US" i="1" dirty="0" smtClean="0"/>
              <a:t>conflicts</a:t>
            </a:r>
            <a:r>
              <a:rPr lang="en-US" dirty="0" smtClean="0"/>
              <a:t>. You are responsible to merge those conflicts manually by editing the files shown by </a:t>
            </a:r>
            <a:r>
              <a:rPr lang="en-US" dirty="0" err="1" smtClean="0"/>
              <a:t>git</a:t>
            </a:r>
            <a:r>
              <a:rPr lang="en-US" dirty="0" smtClean="0"/>
              <a:t>. After changing, you need to mark them as merged with</a:t>
            </a:r>
          </a:p>
          <a:p>
            <a:r>
              <a:rPr lang="en-US" b="1" dirty="0" err="1" smtClean="0"/>
              <a:t>git</a:t>
            </a:r>
            <a:r>
              <a:rPr lang="en-US" b="1" dirty="0" smtClean="0"/>
              <a:t> add &lt;filename&gt;</a:t>
            </a:r>
          </a:p>
          <a:p>
            <a:r>
              <a:rPr lang="en-US" dirty="0" smtClean="0"/>
              <a:t>before merging changes, you can also preview them by using</a:t>
            </a:r>
          </a:p>
          <a:p>
            <a:r>
              <a:rPr lang="en-US" b="1" dirty="0" err="1" smtClean="0"/>
              <a:t>git</a:t>
            </a:r>
            <a:r>
              <a:rPr lang="en-US" b="1" dirty="0" smtClean="0"/>
              <a:t> diff &lt;</a:t>
            </a:r>
            <a:r>
              <a:rPr lang="en-US" b="1" dirty="0" err="1" smtClean="0"/>
              <a:t>source_branch</a:t>
            </a:r>
            <a:r>
              <a:rPr lang="en-US" b="1" dirty="0" smtClean="0"/>
              <a:t>&gt; &lt;</a:t>
            </a:r>
            <a:r>
              <a:rPr lang="en-US" b="1" dirty="0" err="1" smtClean="0"/>
              <a:t>target_branch</a:t>
            </a:r>
            <a:r>
              <a:rPr lang="en-US" b="1" dirty="0" smtClean="0"/>
              <a:t>&gt;</a:t>
            </a:r>
            <a:endParaRPr lang="tr-TR" b="1" dirty="0"/>
          </a:p>
        </p:txBody>
      </p:sp>
    </p:spTree>
    <p:extLst>
      <p:ext uri="{BB962C8B-B14F-4D97-AF65-F5344CB8AC3E}">
        <p14:creationId xmlns:p14="http://schemas.microsoft.com/office/powerpoint/2010/main" val="6781786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tagging</a:t>
            </a:r>
            <a:endParaRPr lang="tr-TR" dirty="0"/>
          </a:p>
        </p:txBody>
      </p:sp>
      <p:sp>
        <p:nvSpPr>
          <p:cNvPr id="3" name="Content Placeholder 2"/>
          <p:cNvSpPr>
            <a:spLocks noGrp="1"/>
          </p:cNvSpPr>
          <p:nvPr>
            <p:ph idx="1"/>
          </p:nvPr>
        </p:nvSpPr>
        <p:spPr/>
        <p:txBody>
          <a:bodyPr>
            <a:normAutofit/>
          </a:bodyPr>
          <a:lstStyle/>
          <a:p>
            <a:r>
              <a:rPr lang="en-US" dirty="0" smtClean="0"/>
              <a:t>it's recommended to create tags for software releases. this is a known concept, which also exists in SVN. You can create a new tag named 1.0.0 by executing</a:t>
            </a:r>
          </a:p>
          <a:p>
            <a:r>
              <a:rPr lang="en-US" b="1" dirty="0" err="1" smtClean="0"/>
              <a:t>git</a:t>
            </a:r>
            <a:r>
              <a:rPr lang="en-US" b="1" dirty="0" smtClean="0"/>
              <a:t> tag 1.0.0 1b2e1d63ff</a:t>
            </a:r>
          </a:p>
          <a:p>
            <a:r>
              <a:rPr lang="en-US" dirty="0" smtClean="0"/>
              <a:t>the 1b2e1d63ff stands for the first 10 characters of the commit id you want to reference with your tag. You can get the commit id by looking at the...</a:t>
            </a:r>
            <a:endParaRPr lang="tr-TR" b="1" dirty="0"/>
          </a:p>
        </p:txBody>
      </p:sp>
    </p:spTree>
    <p:extLst>
      <p:ext uri="{BB962C8B-B14F-4D97-AF65-F5344CB8AC3E}">
        <p14:creationId xmlns:p14="http://schemas.microsoft.com/office/powerpoint/2010/main" val="24935692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log</a:t>
            </a:r>
            <a:endParaRPr lang="tr-TR" dirty="0"/>
          </a:p>
        </p:txBody>
      </p:sp>
      <p:sp>
        <p:nvSpPr>
          <p:cNvPr id="3" name="Content Placeholder 2"/>
          <p:cNvSpPr>
            <a:spLocks noGrp="1"/>
          </p:cNvSpPr>
          <p:nvPr>
            <p:ph idx="1"/>
          </p:nvPr>
        </p:nvSpPr>
        <p:spPr/>
        <p:txBody>
          <a:bodyPr>
            <a:normAutofit fontScale="77500" lnSpcReduction="20000"/>
          </a:bodyPr>
          <a:lstStyle/>
          <a:p>
            <a:r>
              <a:rPr lang="en-US" dirty="0" smtClean="0"/>
              <a:t>in its simplest form, you can study repository history using.. </a:t>
            </a:r>
            <a:r>
              <a:rPr lang="en-US" dirty="0" err="1" smtClean="0"/>
              <a:t>git</a:t>
            </a:r>
            <a:r>
              <a:rPr lang="en-US" dirty="0" smtClean="0"/>
              <a:t> log</a:t>
            </a:r>
          </a:p>
          <a:p>
            <a:r>
              <a:rPr lang="en-US" dirty="0" smtClean="0"/>
              <a:t>You can add a lot of parameters to make the log look like what you want. To see only the commits of a certain author:</a:t>
            </a:r>
          </a:p>
          <a:p>
            <a:r>
              <a:rPr lang="en-US" b="1" dirty="0" err="1" smtClean="0"/>
              <a:t>git</a:t>
            </a:r>
            <a:r>
              <a:rPr lang="en-US" b="1" dirty="0" smtClean="0"/>
              <a:t> log --author=bob</a:t>
            </a:r>
          </a:p>
          <a:p>
            <a:r>
              <a:rPr lang="en-US" dirty="0" smtClean="0"/>
              <a:t>To see a very compressed log where each commit is one line:</a:t>
            </a:r>
          </a:p>
          <a:p>
            <a:r>
              <a:rPr lang="en-US" b="1" dirty="0" err="1" smtClean="0"/>
              <a:t>git</a:t>
            </a:r>
            <a:r>
              <a:rPr lang="en-US" b="1" dirty="0" smtClean="0"/>
              <a:t> log --pretty=</a:t>
            </a:r>
            <a:r>
              <a:rPr lang="en-US" b="1" dirty="0" err="1" smtClean="0"/>
              <a:t>oneline</a:t>
            </a:r>
            <a:endParaRPr lang="en-US" b="1" dirty="0" smtClean="0"/>
          </a:p>
          <a:p>
            <a:r>
              <a:rPr lang="en-US" dirty="0" smtClean="0"/>
              <a:t>Or maybe you want to see an ASCII art tree of all the branches, decorated with the names of tags and branches:</a:t>
            </a:r>
          </a:p>
          <a:p>
            <a:r>
              <a:rPr lang="en-US" b="1" dirty="0" err="1" smtClean="0"/>
              <a:t>git</a:t>
            </a:r>
            <a:r>
              <a:rPr lang="en-US" b="1" dirty="0" smtClean="0"/>
              <a:t> log --graph --</a:t>
            </a:r>
            <a:r>
              <a:rPr lang="en-US" b="1" dirty="0" err="1" smtClean="0"/>
              <a:t>oneline</a:t>
            </a:r>
            <a:r>
              <a:rPr lang="en-US" b="1" dirty="0" smtClean="0"/>
              <a:t> --decorate --all</a:t>
            </a:r>
          </a:p>
          <a:p>
            <a:r>
              <a:rPr lang="en-US" dirty="0" smtClean="0"/>
              <a:t>See only which files have changed:</a:t>
            </a:r>
          </a:p>
          <a:p>
            <a:r>
              <a:rPr lang="en-US" b="1" dirty="0" err="1" smtClean="0"/>
              <a:t>git</a:t>
            </a:r>
            <a:r>
              <a:rPr lang="en-US" b="1" dirty="0" smtClean="0"/>
              <a:t> log --name-status</a:t>
            </a:r>
          </a:p>
          <a:p>
            <a:r>
              <a:rPr lang="en-US" dirty="0" smtClean="0"/>
              <a:t>These are just a few of the possible parameters you can use. For more, see </a:t>
            </a:r>
            <a:r>
              <a:rPr lang="en-US" b="1" dirty="0" err="1" smtClean="0"/>
              <a:t>git</a:t>
            </a:r>
            <a:r>
              <a:rPr lang="en-US" b="1" dirty="0" smtClean="0"/>
              <a:t> log --help</a:t>
            </a:r>
            <a:endParaRPr lang="tr-TR" b="1" dirty="0"/>
          </a:p>
        </p:txBody>
      </p:sp>
    </p:spTree>
    <p:extLst>
      <p:ext uri="{BB962C8B-B14F-4D97-AF65-F5344CB8AC3E}">
        <p14:creationId xmlns:p14="http://schemas.microsoft.com/office/powerpoint/2010/main" val="178764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Programming: History of </a:t>
            </a:r>
            <a:r>
              <a:rPr lang="en-US" dirty="0" smtClean="0"/>
              <a:t>C</a:t>
            </a:r>
            <a:endParaRPr lang="tr-TR" dirty="0"/>
          </a:p>
        </p:txBody>
      </p:sp>
      <p:pic>
        <p:nvPicPr>
          <p:cNvPr id="100354" name="Picture 2" descr="https://www.programming-techniques.com/wp-content/uploads/2011/08/history-of-c-language.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9889" y="1825625"/>
            <a:ext cx="427222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7927" y="6061471"/>
            <a:ext cx="8885382" cy="369332"/>
          </a:xfrm>
          <a:prstGeom prst="rect">
            <a:avLst/>
          </a:prstGeom>
        </p:spPr>
        <p:txBody>
          <a:bodyPr wrap="square">
            <a:spAutoFit/>
          </a:bodyPr>
          <a:lstStyle/>
          <a:p>
            <a:r>
              <a:rPr lang="tr-TR" dirty="0" smtClean="0"/>
              <a:t>https://www.programming-techniques.com/2011/08/c-programming-history-of-c.html</a:t>
            </a:r>
            <a:endParaRPr lang="tr-TR" dirty="0"/>
          </a:p>
        </p:txBody>
      </p:sp>
    </p:spTree>
    <p:extLst>
      <p:ext uri="{BB962C8B-B14F-4D97-AF65-F5344CB8AC3E}">
        <p14:creationId xmlns:p14="http://schemas.microsoft.com/office/powerpoint/2010/main" val="2259262821"/>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replace</a:t>
            </a:r>
            <a:r>
              <a:rPr lang="tr-TR" dirty="0"/>
              <a:t> </a:t>
            </a:r>
            <a:r>
              <a:rPr lang="tr-TR" dirty="0" err="1"/>
              <a:t>local</a:t>
            </a:r>
            <a:r>
              <a:rPr lang="tr-TR" dirty="0"/>
              <a:t> </a:t>
            </a:r>
            <a:r>
              <a:rPr lang="tr-TR" dirty="0" err="1" smtClean="0"/>
              <a:t>changes</a:t>
            </a:r>
            <a:endParaRPr lang="tr-TR" dirty="0"/>
          </a:p>
        </p:txBody>
      </p:sp>
      <p:sp>
        <p:nvSpPr>
          <p:cNvPr id="3" name="Content Placeholder 2"/>
          <p:cNvSpPr>
            <a:spLocks noGrp="1"/>
          </p:cNvSpPr>
          <p:nvPr>
            <p:ph idx="1"/>
          </p:nvPr>
        </p:nvSpPr>
        <p:spPr/>
        <p:txBody>
          <a:bodyPr>
            <a:normAutofit fontScale="92500" lnSpcReduction="10000"/>
          </a:bodyPr>
          <a:lstStyle/>
          <a:p>
            <a:r>
              <a:rPr lang="en-US" dirty="0" smtClean="0"/>
              <a:t>In case you did something wrong, which for sure never happens ;), you can replace local changes using the command</a:t>
            </a:r>
          </a:p>
          <a:p>
            <a:r>
              <a:rPr lang="en-US" b="1" dirty="0" err="1" smtClean="0"/>
              <a:t>git</a:t>
            </a:r>
            <a:r>
              <a:rPr lang="en-US" b="1" dirty="0" smtClean="0"/>
              <a:t> checkout -- &lt;filename&gt;</a:t>
            </a:r>
          </a:p>
          <a:p>
            <a:r>
              <a:rPr lang="en-US" dirty="0" smtClean="0"/>
              <a:t>this replaces the changes in your working tree with the last content in </a:t>
            </a:r>
            <a:r>
              <a:rPr lang="en-US" b="1" dirty="0" smtClean="0"/>
              <a:t>HEAD</a:t>
            </a:r>
            <a:r>
              <a:rPr lang="en-US" dirty="0" smtClean="0"/>
              <a:t>. Changes already added to the index, as well as new files, will be kept.</a:t>
            </a:r>
            <a:endParaRPr lang="tr-TR" dirty="0" smtClean="0"/>
          </a:p>
          <a:p>
            <a:r>
              <a:rPr lang="en-US" dirty="0" smtClean="0"/>
              <a:t>If you instead want to drop all your local changes and commits, fetch the latest history from the server and point your local master branch at it like this</a:t>
            </a:r>
          </a:p>
          <a:p>
            <a:r>
              <a:rPr lang="en-US" b="1" dirty="0" err="1" smtClean="0"/>
              <a:t>git</a:t>
            </a:r>
            <a:r>
              <a:rPr lang="en-US" b="1" dirty="0" smtClean="0"/>
              <a:t> fetch origin</a:t>
            </a:r>
          </a:p>
          <a:p>
            <a:r>
              <a:rPr lang="en-US" b="1" dirty="0" err="1" smtClean="0"/>
              <a:t>git</a:t>
            </a:r>
            <a:r>
              <a:rPr lang="en-US" b="1" dirty="0" smtClean="0"/>
              <a:t> reset --hard origin/master</a:t>
            </a:r>
            <a:endParaRPr lang="tr-TR" b="1" dirty="0"/>
          </a:p>
        </p:txBody>
      </p:sp>
    </p:spTree>
    <p:extLst>
      <p:ext uri="{BB962C8B-B14F-4D97-AF65-F5344CB8AC3E}">
        <p14:creationId xmlns:p14="http://schemas.microsoft.com/office/powerpoint/2010/main" val="17523872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useful</a:t>
            </a:r>
            <a:r>
              <a:rPr lang="tr-TR" dirty="0"/>
              <a:t> </a:t>
            </a:r>
            <a:r>
              <a:rPr lang="tr-TR" dirty="0" err="1"/>
              <a:t>hints</a:t>
            </a:r>
            <a:endParaRPr lang="tr-TR" dirty="0"/>
          </a:p>
        </p:txBody>
      </p:sp>
      <p:sp>
        <p:nvSpPr>
          <p:cNvPr id="3" name="Content Placeholder 2"/>
          <p:cNvSpPr>
            <a:spLocks noGrp="1"/>
          </p:cNvSpPr>
          <p:nvPr>
            <p:ph idx="1"/>
          </p:nvPr>
        </p:nvSpPr>
        <p:spPr/>
        <p:txBody>
          <a:bodyPr>
            <a:normAutofit/>
          </a:bodyPr>
          <a:lstStyle/>
          <a:p>
            <a:r>
              <a:rPr lang="en-US" dirty="0" smtClean="0"/>
              <a:t>built-in </a:t>
            </a:r>
            <a:r>
              <a:rPr lang="en-US" dirty="0" err="1" smtClean="0"/>
              <a:t>git</a:t>
            </a:r>
            <a:r>
              <a:rPr lang="en-US" dirty="0" smtClean="0"/>
              <a:t> GUI</a:t>
            </a:r>
          </a:p>
          <a:p>
            <a:r>
              <a:rPr lang="en-US" b="1" dirty="0" err="1" smtClean="0"/>
              <a:t>gitk</a:t>
            </a:r>
            <a:endParaRPr lang="en-US" b="1" dirty="0" smtClean="0"/>
          </a:p>
          <a:p>
            <a:r>
              <a:rPr lang="en-US" dirty="0" smtClean="0"/>
              <a:t>use colorful </a:t>
            </a:r>
            <a:r>
              <a:rPr lang="en-US" dirty="0" err="1" smtClean="0"/>
              <a:t>git</a:t>
            </a:r>
            <a:r>
              <a:rPr lang="en-US" dirty="0" smtClean="0"/>
              <a:t> output</a:t>
            </a:r>
          </a:p>
          <a:p>
            <a:r>
              <a:rPr lang="en-US" b="1" dirty="0" err="1" smtClean="0"/>
              <a:t>git</a:t>
            </a:r>
            <a:r>
              <a:rPr lang="en-US" b="1" dirty="0" smtClean="0"/>
              <a:t> </a:t>
            </a:r>
            <a:r>
              <a:rPr lang="en-US" b="1" dirty="0" err="1" smtClean="0"/>
              <a:t>config</a:t>
            </a:r>
            <a:r>
              <a:rPr lang="en-US" b="1" dirty="0" smtClean="0"/>
              <a:t> </a:t>
            </a:r>
            <a:r>
              <a:rPr lang="en-US" b="1" dirty="0" err="1" smtClean="0"/>
              <a:t>color.ui</a:t>
            </a:r>
            <a:r>
              <a:rPr lang="en-US" b="1" dirty="0" smtClean="0"/>
              <a:t> true</a:t>
            </a:r>
          </a:p>
          <a:p>
            <a:r>
              <a:rPr lang="en-US" dirty="0" smtClean="0"/>
              <a:t>show log on just one line per commit</a:t>
            </a:r>
          </a:p>
          <a:p>
            <a:r>
              <a:rPr lang="en-US" b="1" dirty="0" err="1" smtClean="0"/>
              <a:t>git</a:t>
            </a:r>
            <a:r>
              <a:rPr lang="en-US" b="1" dirty="0" smtClean="0"/>
              <a:t> </a:t>
            </a:r>
            <a:r>
              <a:rPr lang="en-US" b="1" dirty="0" err="1" smtClean="0"/>
              <a:t>config</a:t>
            </a:r>
            <a:r>
              <a:rPr lang="en-US" b="1" dirty="0" smtClean="0"/>
              <a:t> </a:t>
            </a:r>
            <a:r>
              <a:rPr lang="en-US" b="1" dirty="0" err="1" smtClean="0"/>
              <a:t>format.pretty</a:t>
            </a:r>
            <a:r>
              <a:rPr lang="en-US" b="1" dirty="0" smtClean="0"/>
              <a:t> </a:t>
            </a:r>
            <a:r>
              <a:rPr lang="en-US" b="1" dirty="0" err="1" smtClean="0"/>
              <a:t>oneline</a:t>
            </a:r>
            <a:endParaRPr lang="en-US" b="1" dirty="0" smtClean="0"/>
          </a:p>
          <a:p>
            <a:r>
              <a:rPr lang="en-US" dirty="0" smtClean="0"/>
              <a:t>use interactive adding</a:t>
            </a:r>
          </a:p>
          <a:p>
            <a:r>
              <a:rPr lang="en-US" b="1" dirty="0" err="1" smtClean="0"/>
              <a:t>git</a:t>
            </a:r>
            <a:r>
              <a:rPr lang="en-US" b="1" dirty="0" smtClean="0"/>
              <a:t> add -</a:t>
            </a:r>
            <a:r>
              <a:rPr lang="en-US" b="1" dirty="0" err="1" smtClean="0"/>
              <a:t>i</a:t>
            </a:r>
            <a:endParaRPr lang="tr-TR" b="1" dirty="0"/>
          </a:p>
        </p:txBody>
      </p:sp>
    </p:spTree>
    <p:extLst>
      <p:ext uri="{BB962C8B-B14F-4D97-AF65-F5344CB8AC3E}">
        <p14:creationId xmlns:p14="http://schemas.microsoft.com/office/powerpoint/2010/main" val="25223550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smtClean="0"/>
              <a:t>Advanced </a:t>
            </a:r>
            <a:r>
              <a:rPr lang="tr-TR" dirty="0" err="1" smtClean="0"/>
              <a:t>Tips</a:t>
            </a:r>
            <a:endParaRPr lang="tr-TR" dirty="0"/>
          </a:p>
        </p:txBody>
      </p:sp>
      <p:sp>
        <p:nvSpPr>
          <p:cNvPr id="5" name="Text Placeholder 4"/>
          <p:cNvSpPr>
            <a:spLocks noGrp="1"/>
          </p:cNvSpPr>
          <p:nvPr>
            <p:ph type="body" idx="1"/>
          </p:nvPr>
        </p:nvSpPr>
        <p:spPr/>
        <p:txBody>
          <a:bodyPr/>
          <a:lstStyle/>
          <a:p>
            <a:r>
              <a:rPr lang="tr-TR" dirty="0" smtClean="0">
                <a:hlinkClick r:id="rId2"/>
              </a:rPr>
              <a:t>https://dev.to/lydiahallie/cs-visualized-useful-git-commands-37p1#merge</a:t>
            </a:r>
            <a:endParaRPr lang="tr-TR" dirty="0" smtClean="0"/>
          </a:p>
          <a:p>
            <a:r>
              <a:rPr lang="tr-TR" dirty="0" smtClean="0">
                <a:hlinkClick r:id="rId3"/>
              </a:rPr>
              <a:t>https://dev.to/chrissiemhrk/git-commit-message-5e21</a:t>
            </a:r>
            <a:endParaRPr lang="tr-TR" dirty="0" smtClean="0"/>
          </a:p>
          <a:p>
            <a:endParaRPr lang="tr-TR" dirty="0"/>
          </a:p>
        </p:txBody>
      </p:sp>
    </p:spTree>
    <p:extLst>
      <p:ext uri="{BB962C8B-B14F-4D97-AF65-F5344CB8AC3E}">
        <p14:creationId xmlns:p14="http://schemas.microsoft.com/office/powerpoint/2010/main" val="10689187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Gource</a:t>
            </a:r>
            <a:endParaRPr lang="tr-TR" dirty="0"/>
          </a:p>
        </p:txBody>
      </p:sp>
      <p:sp>
        <p:nvSpPr>
          <p:cNvPr id="5" name="Text Placeholder 4"/>
          <p:cNvSpPr>
            <a:spLocks noGrp="1"/>
          </p:cNvSpPr>
          <p:nvPr>
            <p:ph type="body" idx="1"/>
          </p:nvPr>
        </p:nvSpPr>
        <p:spPr/>
        <p:txBody>
          <a:bodyPr/>
          <a:lstStyle/>
          <a:p>
            <a:r>
              <a:rPr lang="tr-TR" dirty="0" smtClean="0"/>
              <a:t>https://gource.io/</a:t>
            </a:r>
            <a:endParaRPr lang="tr-TR" dirty="0"/>
          </a:p>
        </p:txBody>
      </p:sp>
    </p:spTree>
    <p:extLst>
      <p:ext uri="{BB962C8B-B14F-4D97-AF65-F5344CB8AC3E}">
        <p14:creationId xmlns:p14="http://schemas.microsoft.com/office/powerpoint/2010/main" val="2094873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Gource</a:t>
            </a:r>
            <a:endParaRPr lang="tr-TR" dirty="0"/>
          </a:p>
        </p:txBody>
      </p:sp>
      <p:pic>
        <p:nvPicPr>
          <p:cNvPr id="6" name="Content Placeholder 5"/>
          <p:cNvPicPr>
            <a:picLocks noGrp="1" noChangeAspect="1"/>
          </p:cNvPicPr>
          <p:nvPr>
            <p:ph idx="1"/>
          </p:nvPr>
        </p:nvPicPr>
        <p:blipFill>
          <a:blip r:embed="rId2"/>
          <a:stretch>
            <a:fillRect/>
          </a:stretch>
        </p:blipFill>
        <p:spPr>
          <a:xfrm>
            <a:off x="838200" y="2028899"/>
            <a:ext cx="10515600" cy="3944789"/>
          </a:xfrm>
          <a:prstGeom prst="rect">
            <a:avLst/>
          </a:prstGeom>
        </p:spPr>
      </p:pic>
    </p:spTree>
    <p:extLst>
      <p:ext uri="{BB962C8B-B14F-4D97-AF65-F5344CB8AC3E}">
        <p14:creationId xmlns:p14="http://schemas.microsoft.com/office/powerpoint/2010/main" val="4357904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Installation on </a:t>
            </a:r>
            <a:r>
              <a:rPr lang="tr-TR" dirty="0" err="1" smtClean="0"/>
              <a:t>Other</a:t>
            </a:r>
            <a:r>
              <a:rPr lang="tr-TR" dirty="0" smtClean="0"/>
              <a:t> OS </a:t>
            </a:r>
            <a:br>
              <a:rPr lang="tr-TR" dirty="0" smtClean="0"/>
            </a:br>
            <a:r>
              <a:rPr lang="tr-TR" dirty="0" smtClean="0"/>
              <a:t>(</a:t>
            </a:r>
            <a:r>
              <a:rPr lang="tr-TR" dirty="0" err="1" smtClean="0"/>
              <a:t>Pre-required</a:t>
            </a:r>
            <a:r>
              <a:rPr lang="tr-TR" dirty="0" smtClean="0"/>
              <a:t> Dev. Tools)</a:t>
            </a:r>
            <a:endParaRPr lang="tr-TR" dirty="0"/>
          </a:p>
        </p:txBody>
      </p:sp>
      <p:sp>
        <p:nvSpPr>
          <p:cNvPr id="6" name="Text Placeholder 5"/>
          <p:cNvSpPr>
            <a:spLocks noGrp="1"/>
          </p:cNvSpPr>
          <p:nvPr>
            <p:ph type="body" idx="1"/>
          </p:nvPr>
        </p:nvSpPr>
        <p:spPr/>
        <p:txBody>
          <a:bodyPr/>
          <a:lstStyle/>
          <a:p>
            <a:endParaRPr lang="tr-TR" dirty="0"/>
          </a:p>
        </p:txBody>
      </p:sp>
      <p:sp>
        <p:nvSpPr>
          <p:cNvPr id="7" name="Content Placeholder 6"/>
          <p:cNvSpPr>
            <a:spLocks noGrp="1"/>
          </p:cNvSpPr>
          <p:nvPr>
            <p:ph sz="half" idx="2"/>
          </p:nvPr>
        </p:nvSpPr>
        <p:spPr/>
        <p:txBody>
          <a:bodyPr>
            <a:normAutofit fontScale="70000" lnSpcReduction="20000"/>
          </a:bodyPr>
          <a:lstStyle/>
          <a:p>
            <a:r>
              <a:rPr lang="en-US" dirty="0" smtClean="0"/>
              <a:t>If you plan to use your computer to develop software, or simply install software from sources, you will need some basic tools like:</a:t>
            </a:r>
          </a:p>
          <a:p>
            <a:r>
              <a:rPr lang="en-US" dirty="0" err="1" smtClean="0"/>
              <a:t>gcc</a:t>
            </a:r>
            <a:endParaRPr lang="en-US" dirty="0" smtClean="0"/>
          </a:p>
          <a:p>
            <a:r>
              <a:rPr lang="en-US" dirty="0" err="1" smtClean="0"/>
              <a:t>c++</a:t>
            </a:r>
            <a:endParaRPr lang="en-US" dirty="0" smtClean="0"/>
          </a:p>
          <a:p>
            <a:r>
              <a:rPr lang="en-US" dirty="0" smtClean="0"/>
              <a:t>make</a:t>
            </a:r>
          </a:p>
          <a:p>
            <a:r>
              <a:rPr lang="en-US" dirty="0" smtClean="0"/>
              <a:t>others</a:t>
            </a:r>
          </a:p>
          <a:p>
            <a:r>
              <a:rPr lang="en-US" dirty="0" smtClean="0"/>
              <a:t>These tools are installed in different ways, depending your Linux distribution, here I will cover Fedora, </a:t>
            </a:r>
            <a:r>
              <a:rPr lang="en-US" dirty="0" err="1" smtClean="0"/>
              <a:t>Debian</a:t>
            </a:r>
            <a:r>
              <a:rPr lang="en-US" dirty="0" smtClean="0"/>
              <a:t> and derivatives (like Ubuntu or Mint) and Arch Linux.</a:t>
            </a:r>
          </a:p>
          <a:p>
            <a:endParaRPr lang="tr-TR" dirty="0"/>
          </a:p>
        </p:txBody>
      </p:sp>
      <p:sp>
        <p:nvSpPr>
          <p:cNvPr id="8" name="Text Placeholder 7"/>
          <p:cNvSpPr>
            <a:spLocks noGrp="1"/>
          </p:cNvSpPr>
          <p:nvPr>
            <p:ph type="body" sz="quarter" idx="3"/>
          </p:nvPr>
        </p:nvSpPr>
        <p:spPr/>
        <p:txBody>
          <a:bodyPr/>
          <a:lstStyle/>
          <a:p>
            <a:endParaRPr lang="tr-TR"/>
          </a:p>
        </p:txBody>
      </p:sp>
      <p:sp>
        <p:nvSpPr>
          <p:cNvPr id="11" name="Content Placeholder 10"/>
          <p:cNvSpPr>
            <a:spLocks noGrp="1"/>
          </p:cNvSpPr>
          <p:nvPr>
            <p:ph sz="quarter" idx="4"/>
          </p:nvPr>
        </p:nvSpPr>
        <p:spPr/>
        <p:txBody>
          <a:bodyPr>
            <a:normAutofit fontScale="92500" lnSpcReduction="20000"/>
          </a:bodyPr>
          <a:lstStyle/>
          <a:p>
            <a:r>
              <a:rPr lang="tr-TR" dirty="0" err="1" smtClean="0"/>
              <a:t>Fedora</a:t>
            </a:r>
            <a:endParaRPr lang="tr-TR" dirty="0" smtClean="0"/>
          </a:p>
          <a:p>
            <a:pPr lvl="1"/>
            <a:r>
              <a:rPr lang="tr-TR" dirty="0" err="1" smtClean="0"/>
              <a:t>sudo</a:t>
            </a:r>
            <a:r>
              <a:rPr lang="tr-TR" dirty="0" smtClean="0"/>
              <a:t> yum </a:t>
            </a:r>
            <a:r>
              <a:rPr lang="tr-TR" dirty="0" err="1" smtClean="0"/>
              <a:t>update</a:t>
            </a:r>
            <a:endParaRPr lang="tr-TR" dirty="0" smtClean="0"/>
          </a:p>
          <a:p>
            <a:pPr lvl="1"/>
            <a:r>
              <a:rPr lang="tr-TR" dirty="0" err="1" smtClean="0"/>
              <a:t>sudo</a:t>
            </a:r>
            <a:r>
              <a:rPr lang="tr-TR" dirty="0" smtClean="0"/>
              <a:t> yum </a:t>
            </a:r>
            <a:r>
              <a:rPr lang="tr-TR" dirty="0" err="1" smtClean="0"/>
              <a:t>groupinstall</a:t>
            </a:r>
            <a:r>
              <a:rPr lang="tr-TR" dirty="0" smtClean="0"/>
              <a:t> "Development Tools" "</a:t>
            </a:r>
            <a:r>
              <a:rPr lang="tr-TR" dirty="0" err="1" smtClean="0"/>
              <a:t>Legacy</a:t>
            </a:r>
            <a:r>
              <a:rPr lang="tr-TR" dirty="0" smtClean="0"/>
              <a:t> Software Development"</a:t>
            </a:r>
          </a:p>
          <a:p>
            <a:r>
              <a:rPr lang="tr-TR" dirty="0" err="1" smtClean="0"/>
              <a:t>Debian</a:t>
            </a:r>
            <a:r>
              <a:rPr lang="tr-TR" dirty="0" smtClean="0"/>
              <a:t> / </a:t>
            </a:r>
            <a:r>
              <a:rPr lang="tr-TR" dirty="0" err="1" smtClean="0"/>
              <a:t>Ubuntu</a:t>
            </a:r>
            <a:r>
              <a:rPr lang="tr-TR" dirty="0" smtClean="0"/>
              <a:t> / </a:t>
            </a:r>
            <a:r>
              <a:rPr lang="tr-TR" dirty="0" err="1" smtClean="0"/>
              <a:t>Debian</a:t>
            </a:r>
            <a:r>
              <a:rPr lang="tr-TR" dirty="0" smtClean="0"/>
              <a:t> </a:t>
            </a:r>
            <a:r>
              <a:rPr lang="tr-TR" dirty="0" err="1" smtClean="0"/>
              <a:t>derivatives</a:t>
            </a:r>
            <a:endParaRPr lang="tr-TR" dirty="0" smtClean="0"/>
          </a:p>
          <a:p>
            <a:pPr lvl="1"/>
            <a:r>
              <a:rPr lang="tr-TR" dirty="0" err="1" smtClean="0"/>
              <a:t>sudo</a:t>
            </a:r>
            <a:r>
              <a:rPr lang="tr-TR" dirty="0" smtClean="0"/>
              <a:t> </a:t>
            </a:r>
            <a:r>
              <a:rPr lang="tr-TR" dirty="0" err="1" smtClean="0"/>
              <a:t>apt-get</a:t>
            </a:r>
            <a:r>
              <a:rPr lang="tr-TR" dirty="0" smtClean="0"/>
              <a:t> </a:t>
            </a:r>
            <a:r>
              <a:rPr lang="tr-TR" dirty="0" err="1" smtClean="0"/>
              <a:t>update</a:t>
            </a:r>
            <a:endParaRPr lang="tr-TR" dirty="0" smtClean="0"/>
          </a:p>
          <a:p>
            <a:pPr lvl="1"/>
            <a:r>
              <a:rPr lang="tr-TR" dirty="0" err="1" smtClean="0"/>
              <a:t>sudo</a:t>
            </a:r>
            <a:r>
              <a:rPr lang="tr-TR" dirty="0" smtClean="0"/>
              <a:t> </a:t>
            </a:r>
            <a:r>
              <a:rPr lang="tr-TR" dirty="0" err="1" smtClean="0"/>
              <a:t>apt-get</a:t>
            </a:r>
            <a:r>
              <a:rPr lang="tr-TR" dirty="0" smtClean="0"/>
              <a:t> </a:t>
            </a:r>
            <a:r>
              <a:rPr lang="tr-TR" dirty="0" err="1" smtClean="0"/>
              <a:t>install</a:t>
            </a:r>
            <a:r>
              <a:rPr lang="tr-TR" dirty="0" smtClean="0"/>
              <a:t> </a:t>
            </a:r>
            <a:r>
              <a:rPr lang="tr-TR" dirty="0" err="1" smtClean="0"/>
              <a:t>build-essential</a:t>
            </a:r>
            <a:endParaRPr lang="tr-TR" dirty="0" smtClean="0"/>
          </a:p>
          <a:p>
            <a:r>
              <a:rPr lang="tr-TR" dirty="0" err="1" smtClean="0"/>
              <a:t>Arch</a:t>
            </a:r>
            <a:r>
              <a:rPr lang="tr-TR" dirty="0" smtClean="0"/>
              <a:t> Linux</a:t>
            </a:r>
          </a:p>
          <a:p>
            <a:pPr lvl="1"/>
            <a:r>
              <a:rPr lang="tr-TR" dirty="0" err="1" smtClean="0"/>
              <a:t>sudo</a:t>
            </a:r>
            <a:r>
              <a:rPr lang="tr-TR" dirty="0" smtClean="0"/>
              <a:t> </a:t>
            </a:r>
            <a:r>
              <a:rPr lang="tr-TR" dirty="0" err="1" smtClean="0"/>
              <a:t>pacman</a:t>
            </a:r>
            <a:r>
              <a:rPr lang="tr-TR" dirty="0" smtClean="0"/>
              <a:t> -</a:t>
            </a:r>
            <a:r>
              <a:rPr lang="tr-TR" dirty="0" err="1" smtClean="0"/>
              <a:t>Sy</a:t>
            </a:r>
            <a:r>
              <a:rPr lang="tr-TR" dirty="0" smtClean="0"/>
              <a:t> </a:t>
            </a:r>
            <a:r>
              <a:rPr lang="tr-TR" dirty="0" err="1" smtClean="0"/>
              <a:t>base-devel</a:t>
            </a:r>
            <a:endParaRPr lang="tr-TR" dirty="0" smtClean="0"/>
          </a:p>
        </p:txBody>
      </p:sp>
      <p:sp>
        <p:nvSpPr>
          <p:cNvPr id="10" name="Rectangle 9"/>
          <p:cNvSpPr/>
          <p:nvPr/>
        </p:nvSpPr>
        <p:spPr>
          <a:xfrm>
            <a:off x="515596" y="6356988"/>
            <a:ext cx="4030334" cy="369332"/>
          </a:xfrm>
          <a:prstGeom prst="rect">
            <a:avLst/>
          </a:prstGeom>
        </p:spPr>
        <p:txBody>
          <a:bodyPr wrap="none">
            <a:spAutoFit/>
          </a:bodyPr>
          <a:lstStyle/>
          <a:p>
            <a:r>
              <a:rPr lang="tr-TR" dirty="0" smtClean="0"/>
              <a:t>https://www.edureka.co/blog/install-git/</a:t>
            </a:r>
            <a:endParaRPr lang="tr-TR" dirty="0"/>
          </a:p>
        </p:txBody>
      </p:sp>
      <p:sp>
        <p:nvSpPr>
          <p:cNvPr id="12" name="Rectangle 11"/>
          <p:cNvSpPr/>
          <p:nvPr/>
        </p:nvSpPr>
        <p:spPr>
          <a:xfrm>
            <a:off x="515596" y="5710657"/>
            <a:ext cx="6096000" cy="646331"/>
          </a:xfrm>
          <a:prstGeom prst="rect">
            <a:avLst/>
          </a:prstGeom>
        </p:spPr>
        <p:txBody>
          <a:bodyPr>
            <a:spAutoFit/>
          </a:bodyPr>
          <a:lstStyle/>
          <a:p>
            <a:r>
              <a:rPr lang="tr-TR" dirty="0" smtClean="0"/>
              <a:t>https://www.garron.me/en/go2linux/gnu-gcc-development-tools-linux-fedora-arch-debian.html</a:t>
            </a:r>
            <a:endParaRPr lang="tr-TR" dirty="0"/>
          </a:p>
        </p:txBody>
      </p:sp>
    </p:spTree>
    <p:extLst>
      <p:ext uri="{BB962C8B-B14F-4D97-AF65-F5344CB8AC3E}">
        <p14:creationId xmlns:p14="http://schemas.microsoft.com/office/powerpoint/2010/main" val="4076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basic overview of how </a:t>
            </a:r>
            <a:r>
              <a:rPr lang="en-US" dirty="0" err="1"/>
              <a:t>Git</a:t>
            </a:r>
            <a:r>
              <a:rPr lang="en-US" dirty="0"/>
              <a:t> </a:t>
            </a:r>
            <a:r>
              <a:rPr lang="en-US" dirty="0" smtClean="0"/>
              <a:t>works</a:t>
            </a:r>
            <a:endParaRPr lang="tr-TR" dirty="0"/>
          </a:p>
        </p:txBody>
      </p:sp>
      <p:pic>
        <p:nvPicPr>
          <p:cNvPr id="131074" name="Picture 2" descr="Git&amp;GitHub - how to use GitHub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031" y="1766310"/>
            <a:ext cx="4647334" cy="37333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2447" y="6098370"/>
            <a:ext cx="4915833" cy="369332"/>
          </a:xfrm>
          <a:prstGeom prst="rect">
            <a:avLst/>
          </a:prstGeom>
        </p:spPr>
        <p:txBody>
          <a:bodyPr wrap="none">
            <a:spAutoFit/>
          </a:bodyPr>
          <a:lstStyle/>
          <a:p>
            <a:r>
              <a:rPr lang="tr-TR" dirty="0" smtClean="0"/>
              <a:t>https://www.edureka.co/blog/how-to-use-github/</a:t>
            </a:r>
            <a:endParaRPr lang="tr-TR" dirty="0"/>
          </a:p>
        </p:txBody>
      </p:sp>
    </p:spTree>
    <p:extLst>
      <p:ext uri="{BB962C8B-B14F-4D97-AF65-F5344CB8AC3E}">
        <p14:creationId xmlns:p14="http://schemas.microsoft.com/office/powerpoint/2010/main" val="3908693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Source </a:t>
            </a:r>
            <a:r>
              <a:rPr lang="tr-TR" dirty="0" err="1"/>
              <a:t>code</a:t>
            </a:r>
            <a:r>
              <a:rPr lang="tr-TR" dirty="0"/>
              <a:t> </a:t>
            </a:r>
            <a:r>
              <a:rPr lang="tr-TR" dirty="0" err="1"/>
              <a:t>management</a:t>
            </a:r>
            <a:endParaRPr lang="tr-TR" dirty="0"/>
          </a:p>
        </p:txBody>
      </p:sp>
      <p:pic>
        <p:nvPicPr>
          <p:cNvPr id="124936" name="Picture 8" descr="Rugby's Branching Model (adapted from [15])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312" y="1690688"/>
            <a:ext cx="6429375" cy="391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197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Source </a:t>
            </a:r>
            <a:r>
              <a:rPr lang="tr-TR" dirty="0" err="1"/>
              <a:t>code</a:t>
            </a:r>
            <a:r>
              <a:rPr lang="tr-TR" dirty="0"/>
              <a:t> </a:t>
            </a:r>
            <a:r>
              <a:rPr lang="tr-TR" dirty="0" err="1"/>
              <a:t>management</a:t>
            </a:r>
            <a:endParaRPr lang="tr-TR" dirty="0"/>
          </a:p>
        </p:txBody>
      </p:sp>
      <p:pic>
        <p:nvPicPr>
          <p:cNvPr id="124934" name="Picture 6" descr="Rugby's Organization (adapted from [4])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728" y="1625600"/>
            <a:ext cx="5803449" cy="45821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94728" y="6207702"/>
            <a:ext cx="11298508" cy="646331"/>
          </a:xfrm>
          <a:prstGeom prst="rect">
            <a:avLst/>
          </a:prstGeom>
        </p:spPr>
        <p:txBody>
          <a:bodyPr wrap="square">
            <a:spAutoFit/>
          </a:bodyPr>
          <a:lstStyle/>
          <a:p>
            <a:r>
              <a:rPr lang="tr-TR" dirty="0" smtClean="0"/>
              <a:t>https://www.researchgate.net/publication/262450962_Rugby_An_Agile_Process_Model_Based_on_Continuous_Delivery</a:t>
            </a:r>
            <a:endParaRPr lang="tr-TR" dirty="0"/>
          </a:p>
        </p:txBody>
      </p:sp>
    </p:spTree>
    <p:extLst>
      <p:ext uri="{BB962C8B-B14F-4D97-AF65-F5344CB8AC3E}">
        <p14:creationId xmlns:p14="http://schemas.microsoft.com/office/powerpoint/2010/main" val="3325445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Source </a:t>
            </a:r>
            <a:r>
              <a:rPr lang="tr-TR" dirty="0" err="1"/>
              <a:t>code</a:t>
            </a:r>
            <a:r>
              <a:rPr lang="tr-TR" dirty="0"/>
              <a:t> </a:t>
            </a:r>
            <a:r>
              <a:rPr lang="tr-TR" dirty="0" err="1"/>
              <a:t>management</a:t>
            </a:r>
            <a:endParaRPr lang="tr-TR" dirty="0"/>
          </a:p>
        </p:txBody>
      </p:sp>
      <p:pic>
        <p:nvPicPr>
          <p:cNvPr id="124932" name="Picture 4" descr="Rugby's Lifecycle model (adapted from [4])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941" y="1560945"/>
            <a:ext cx="4662118" cy="479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106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Programming: History of </a:t>
            </a:r>
            <a:r>
              <a:rPr lang="en-US" dirty="0" smtClean="0"/>
              <a:t>C</a:t>
            </a:r>
            <a:endParaRPr lang="tr-TR" dirty="0"/>
          </a:p>
        </p:txBody>
      </p:sp>
      <p:sp>
        <p:nvSpPr>
          <p:cNvPr id="5" name="Rectangle 4"/>
          <p:cNvSpPr/>
          <p:nvPr/>
        </p:nvSpPr>
        <p:spPr>
          <a:xfrm>
            <a:off x="249382" y="6211669"/>
            <a:ext cx="8746836" cy="369332"/>
          </a:xfrm>
          <a:prstGeom prst="rect">
            <a:avLst/>
          </a:prstGeom>
        </p:spPr>
        <p:txBody>
          <a:bodyPr wrap="square">
            <a:spAutoFit/>
          </a:bodyPr>
          <a:lstStyle/>
          <a:p>
            <a:r>
              <a:rPr lang="tr-TR" dirty="0" smtClean="0"/>
              <a:t>https://www.geeksforgeeks.org/features-of-c-programming-language/</a:t>
            </a:r>
            <a:endParaRPr lang="tr-TR" dirty="0"/>
          </a:p>
        </p:txBody>
      </p:sp>
      <p:pic>
        <p:nvPicPr>
          <p:cNvPr id="102402" name="Picture 2" descr="https://media.geeksforgeeks.org/wp-content/uploads/20200214125122/Features-of-C-Programming-Langua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635" y="1593501"/>
            <a:ext cx="6967681" cy="4285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73554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Source </a:t>
            </a:r>
            <a:r>
              <a:rPr lang="tr-TR" dirty="0" err="1"/>
              <a:t>code</a:t>
            </a:r>
            <a:r>
              <a:rPr lang="tr-TR" dirty="0"/>
              <a:t> </a:t>
            </a:r>
            <a:r>
              <a:rPr lang="tr-TR" dirty="0" err="1"/>
              <a:t>management</a:t>
            </a:r>
            <a:endParaRPr lang="tr-TR" dirty="0"/>
          </a:p>
        </p:txBody>
      </p:sp>
      <p:pic>
        <p:nvPicPr>
          <p:cNvPr id="128002" name="Picture 2" descr="Rugby's Feedback Lifecyc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769" y="1764145"/>
            <a:ext cx="5060215" cy="433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31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DevOps</a:t>
            </a:r>
            <a:endParaRPr lang="tr-TR" dirty="0"/>
          </a:p>
        </p:txBody>
      </p:sp>
      <p:sp>
        <p:nvSpPr>
          <p:cNvPr id="5" name="Text Placeholder 4"/>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6284583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DevOps</a:t>
            </a:r>
            <a:r>
              <a:rPr lang="tr-TR" b="1" dirty="0"/>
              <a:t> </a:t>
            </a:r>
            <a:r>
              <a:rPr lang="tr-TR" b="1" dirty="0" err="1"/>
              <a:t>principles</a:t>
            </a:r>
            <a:endParaRPr lang="tr-TR" b="1" dirty="0"/>
          </a:p>
        </p:txBody>
      </p:sp>
      <p:sp>
        <p:nvSpPr>
          <p:cNvPr id="2" name="Content Placeholder 1"/>
          <p:cNvSpPr>
            <a:spLocks noGrp="1"/>
          </p:cNvSpPr>
          <p:nvPr>
            <p:ph idx="1"/>
          </p:nvPr>
        </p:nvSpPr>
        <p:spPr/>
        <p:txBody>
          <a:bodyPr>
            <a:normAutofit fontScale="92500" lnSpcReduction="10000"/>
          </a:bodyPr>
          <a:lstStyle/>
          <a:p>
            <a:r>
              <a:rPr lang="en-US" b="1" dirty="0"/>
              <a:t>Automation</a:t>
            </a:r>
            <a:r>
              <a:rPr lang="en-US" dirty="0"/>
              <a:t>: </a:t>
            </a:r>
            <a:endParaRPr lang="tr-TR" dirty="0" smtClean="0"/>
          </a:p>
          <a:p>
            <a:pPr lvl="1"/>
            <a:r>
              <a:rPr lang="en-US" dirty="0" smtClean="0"/>
              <a:t>Automate </a:t>
            </a:r>
            <a:r>
              <a:rPr lang="en-US" dirty="0"/>
              <a:t>everything, such as workflows, testing new code, and how your infrastructure is provisioned to cut down on waste and overwork.</a:t>
            </a:r>
          </a:p>
          <a:p>
            <a:r>
              <a:rPr lang="en-US" b="1" dirty="0"/>
              <a:t>Iteration</a:t>
            </a:r>
            <a:r>
              <a:rPr lang="en-US" dirty="0"/>
              <a:t>: </a:t>
            </a:r>
            <a:endParaRPr lang="tr-TR" dirty="0" smtClean="0"/>
          </a:p>
          <a:p>
            <a:pPr lvl="1"/>
            <a:r>
              <a:rPr lang="en-US" dirty="0" smtClean="0"/>
              <a:t>Write </a:t>
            </a:r>
            <a:r>
              <a:rPr lang="en-US" dirty="0"/>
              <a:t>small chunks of code during a time-box sprint to support releases and sub-releases that increases the speed and frequency of deployments.</a:t>
            </a:r>
          </a:p>
          <a:p>
            <a:r>
              <a:rPr lang="en-US" b="1" dirty="0"/>
              <a:t>Continuous improvement</a:t>
            </a:r>
            <a:r>
              <a:rPr lang="en-US" dirty="0"/>
              <a:t>: </a:t>
            </a:r>
            <a:endParaRPr lang="tr-TR" dirty="0" smtClean="0"/>
          </a:p>
          <a:p>
            <a:pPr lvl="1"/>
            <a:r>
              <a:rPr lang="en-US" dirty="0" smtClean="0"/>
              <a:t>Continuously </a:t>
            </a:r>
            <a:r>
              <a:rPr lang="en-US" dirty="0"/>
              <a:t>test, learn from failures, and act on feedback in order to optimize performance, cost, and time to deployment. </a:t>
            </a:r>
          </a:p>
          <a:p>
            <a:r>
              <a:rPr lang="en-US" b="1" dirty="0"/>
              <a:t>Collaboration</a:t>
            </a:r>
            <a:r>
              <a:rPr lang="en-US" dirty="0"/>
              <a:t>: </a:t>
            </a:r>
            <a:endParaRPr lang="tr-TR" dirty="0" smtClean="0"/>
          </a:p>
          <a:p>
            <a:pPr lvl="1"/>
            <a:r>
              <a:rPr lang="en-US" dirty="0" smtClean="0"/>
              <a:t>Unite </a:t>
            </a:r>
            <a:r>
              <a:rPr lang="en-US" dirty="0"/>
              <a:t>teams, foster communication and breakdown silos between development, IT operations, and quality </a:t>
            </a:r>
            <a:r>
              <a:rPr lang="en-US" dirty="0" err="1"/>
              <a:t>assuranc</a:t>
            </a:r>
            <a:endParaRPr lang="en-US" dirty="0"/>
          </a:p>
          <a:p>
            <a:endParaRPr lang="tr-TR" dirty="0"/>
          </a:p>
        </p:txBody>
      </p:sp>
      <p:sp>
        <p:nvSpPr>
          <p:cNvPr id="5" name="Rectangle 4"/>
          <p:cNvSpPr/>
          <p:nvPr/>
        </p:nvSpPr>
        <p:spPr>
          <a:xfrm>
            <a:off x="243442" y="6311900"/>
            <a:ext cx="5368970" cy="369332"/>
          </a:xfrm>
          <a:prstGeom prst="rect">
            <a:avLst/>
          </a:prstGeom>
        </p:spPr>
        <p:txBody>
          <a:bodyPr wrap="none">
            <a:spAutoFit/>
          </a:bodyPr>
          <a:lstStyle/>
          <a:p>
            <a:r>
              <a:rPr lang="tr-TR" dirty="0" smtClean="0"/>
              <a:t>https://www.lucidchart.com/blog/devops-process-flow</a:t>
            </a:r>
            <a:endParaRPr lang="tr-TR" dirty="0"/>
          </a:p>
        </p:txBody>
      </p:sp>
    </p:spTree>
    <p:extLst>
      <p:ext uri="{BB962C8B-B14F-4D97-AF65-F5344CB8AC3E}">
        <p14:creationId xmlns:p14="http://schemas.microsoft.com/office/powerpoint/2010/main" val="24665348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DevOps</a:t>
            </a:r>
            <a:r>
              <a:rPr lang="tr-TR" b="1" dirty="0"/>
              <a:t> </a:t>
            </a:r>
            <a:r>
              <a:rPr lang="tr-TR" b="1" dirty="0" err="1"/>
              <a:t>principles</a:t>
            </a:r>
            <a:endParaRPr lang="tr-TR" b="1" dirty="0"/>
          </a:p>
        </p:txBody>
      </p:sp>
      <p:sp>
        <p:nvSpPr>
          <p:cNvPr id="5" name="Rectangle 4"/>
          <p:cNvSpPr/>
          <p:nvPr/>
        </p:nvSpPr>
        <p:spPr>
          <a:xfrm>
            <a:off x="243442" y="6311900"/>
            <a:ext cx="5368970" cy="369332"/>
          </a:xfrm>
          <a:prstGeom prst="rect">
            <a:avLst/>
          </a:prstGeom>
        </p:spPr>
        <p:txBody>
          <a:bodyPr wrap="none">
            <a:spAutoFit/>
          </a:bodyPr>
          <a:lstStyle/>
          <a:p>
            <a:r>
              <a:rPr lang="tr-TR" dirty="0" smtClean="0"/>
              <a:t>https://www.lucidchart.com/blog/devops-process-flow</a:t>
            </a:r>
            <a:endParaRPr lang="tr-TR" dirty="0"/>
          </a:p>
        </p:txBody>
      </p:sp>
      <p:pic>
        <p:nvPicPr>
          <p:cNvPr id="6" name="Picture 5"/>
          <p:cNvPicPr>
            <a:picLocks noChangeAspect="1"/>
          </p:cNvPicPr>
          <p:nvPr/>
        </p:nvPicPr>
        <p:blipFill>
          <a:blip r:embed="rId2"/>
          <a:stretch>
            <a:fillRect/>
          </a:stretch>
        </p:blipFill>
        <p:spPr>
          <a:xfrm>
            <a:off x="2927927" y="1496291"/>
            <a:ext cx="5624627" cy="4471061"/>
          </a:xfrm>
          <a:prstGeom prst="rect">
            <a:avLst/>
          </a:prstGeom>
        </p:spPr>
      </p:pic>
    </p:spTree>
    <p:extLst>
      <p:ext uri="{BB962C8B-B14F-4D97-AF65-F5344CB8AC3E}">
        <p14:creationId xmlns:p14="http://schemas.microsoft.com/office/powerpoint/2010/main" val="2849257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DevOps</a:t>
            </a:r>
            <a:r>
              <a:rPr lang="tr-TR" b="1" dirty="0"/>
              <a:t> </a:t>
            </a:r>
            <a:r>
              <a:rPr lang="tr-TR" b="1" dirty="0" err="1"/>
              <a:t>principles</a:t>
            </a:r>
            <a:endParaRPr lang="tr-TR" b="1" dirty="0"/>
          </a:p>
        </p:txBody>
      </p:sp>
      <p:sp>
        <p:nvSpPr>
          <p:cNvPr id="5" name="Rectangle 4"/>
          <p:cNvSpPr/>
          <p:nvPr/>
        </p:nvSpPr>
        <p:spPr>
          <a:xfrm>
            <a:off x="243442" y="6311900"/>
            <a:ext cx="5368970" cy="369332"/>
          </a:xfrm>
          <a:prstGeom prst="rect">
            <a:avLst/>
          </a:prstGeom>
        </p:spPr>
        <p:txBody>
          <a:bodyPr wrap="none">
            <a:spAutoFit/>
          </a:bodyPr>
          <a:lstStyle/>
          <a:p>
            <a:r>
              <a:rPr lang="tr-TR" dirty="0" smtClean="0"/>
              <a:t>https://www.lucidchart.com/blog/devops-process-flow</a:t>
            </a:r>
            <a:endParaRPr lang="tr-TR" dirty="0"/>
          </a:p>
        </p:txBody>
      </p:sp>
      <p:pic>
        <p:nvPicPr>
          <p:cNvPr id="2" name="Picture 1"/>
          <p:cNvPicPr>
            <a:picLocks noChangeAspect="1"/>
          </p:cNvPicPr>
          <p:nvPr/>
        </p:nvPicPr>
        <p:blipFill>
          <a:blip r:embed="rId2"/>
          <a:stretch>
            <a:fillRect/>
          </a:stretch>
        </p:blipFill>
        <p:spPr>
          <a:xfrm>
            <a:off x="3524456" y="1487054"/>
            <a:ext cx="5330037" cy="4728658"/>
          </a:xfrm>
          <a:prstGeom prst="rect">
            <a:avLst/>
          </a:prstGeom>
        </p:spPr>
      </p:pic>
    </p:spTree>
    <p:extLst>
      <p:ext uri="{BB962C8B-B14F-4D97-AF65-F5344CB8AC3E}">
        <p14:creationId xmlns:p14="http://schemas.microsoft.com/office/powerpoint/2010/main" val="20788004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DevOps</a:t>
            </a:r>
            <a:r>
              <a:rPr lang="tr-TR" dirty="0" smtClean="0"/>
              <a:t> </a:t>
            </a:r>
            <a:r>
              <a:rPr lang="tr-TR" dirty="0" err="1" smtClean="0"/>
              <a:t>Flows</a:t>
            </a:r>
            <a:r>
              <a:rPr lang="tr-TR" dirty="0" smtClean="0"/>
              <a:t> </a:t>
            </a:r>
            <a:r>
              <a:rPr lang="tr-TR" dirty="0" err="1" smtClean="0"/>
              <a:t>and</a:t>
            </a:r>
            <a:r>
              <a:rPr lang="tr-TR" dirty="0" smtClean="0"/>
              <a:t> Tools</a:t>
            </a:r>
            <a:endParaRPr lang="tr-TR"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63274" y="1337024"/>
            <a:ext cx="6251498" cy="4830703"/>
          </a:xfrm>
        </p:spPr>
      </p:pic>
      <p:sp>
        <p:nvSpPr>
          <p:cNvPr id="8" name="Rectangle 7"/>
          <p:cNvSpPr/>
          <p:nvPr/>
        </p:nvSpPr>
        <p:spPr>
          <a:xfrm>
            <a:off x="252679" y="6311900"/>
            <a:ext cx="5368970" cy="369332"/>
          </a:xfrm>
          <a:prstGeom prst="rect">
            <a:avLst/>
          </a:prstGeom>
        </p:spPr>
        <p:txBody>
          <a:bodyPr wrap="none">
            <a:spAutoFit/>
          </a:bodyPr>
          <a:lstStyle/>
          <a:p>
            <a:r>
              <a:rPr lang="tr-TR" dirty="0" smtClean="0"/>
              <a:t>https://www.lucidchart.com/blog/devops-process-flow</a:t>
            </a:r>
            <a:endParaRPr lang="tr-TR" dirty="0"/>
          </a:p>
        </p:txBody>
      </p:sp>
    </p:spTree>
    <p:extLst>
      <p:ext uri="{BB962C8B-B14F-4D97-AF65-F5344CB8AC3E}">
        <p14:creationId xmlns:p14="http://schemas.microsoft.com/office/powerpoint/2010/main" val="26172491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DevOps</a:t>
            </a:r>
            <a:r>
              <a:rPr lang="tr-TR" dirty="0" smtClean="0"/>
              <a:t> </a:t>
            </a:r>
            <a:r>
              <a:rPr lang="tr-TR" dirty="0" err="1" smtClean="0"/>
              <a:t>Flows</a:t>
            </a:r>
            <a:r>
              <a:rPr lang="tr-TR" dirty="0" smtClean="0"/>
              <a:t> </a:t>
            </a:r>
            <a:r>
              <a:rPr lang="tr-TR" dirty="0" err="1" smtClean="0"/>
              <a:t>and</a:t>
            </a:r>
            <a:r>
              <a:rPr lang="tr-TR" dirty="0" smtClean="0"/>
              <a:t> Tools</a:t>
            </a:r>
            <a:endParaRPr lang="tr-TR" dirty="0"/>
          </a:p>
        </p:txBody>
      </p:sp>
      <p:pic>
        <p:nvPicPr>
          <p:cNvPr id="99330" name="Picture 2" descr="https://3ovyg21t17l11k49tk1oma21-wpengine.netdna-ssl.com/wp-content/uploads/2015/04/cd-devop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0301" y="1825625"/>
            <a:ext cx="5411398"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9455" y="6311900"/>
            <a:ext cx="7620000" cy="369332"/>
          </a:xfrm>
          <a:prstGeom prst="rect">
            <a:avLst/>
          </a:prstGeom>
        </p:spPr>
        <p:txBody>
          <a:bodyPr wrap="square">
            <a:spAutoFit/>
          </a:bodyPr>
          <a:lstStyle/>
          <a:p>
            <a:r>
              <a:rPr lang="tr-TR" dirty="0" smtClean="0"/>
              <a:t>https://devops.com/31-reference-architectures-devops-continuous-delivery/</a:t>
            </a:r>
            <a:endParaRPr lang="tr-TR" dirty="0"/>
          </a:p>
        </p:txBody>
      </p:sp>
    </p:spTree>
    <p:extLst>
      <p:ext uri="{BB962C8B-B14F-4D97-AF65-F5344CB8AC3E}">
        <p14:creationId xmlns:p14="http://schemas.microsoft.com/office/powerpoint/2010/main" val="3195277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DevOps</a:t>
            </a:r>
            <a:r>
              <a:rPr lang="tr-TR" dirty="0" smtClean="0"/>
              <a:t> </a:t>
            </a:r>
            <a:r>
              <a:rPr lang="tr-TR" dirty="0" err="1" smtClean="0"/>
              <a:t>Flows</a:t>
            </a:r>
            <a:r>
              <a:rPr lang="tr-TR" dirty="0" smtClean="0"/>
              <a:t> </a:t>
            </a:r>
            <a:r>
              <a:rPr lang="tr-TR" dirty="0" err="1" smtClean="0"/>
              <a:t>and</a:t>
            </a:r>
            <a:r>
              <a:rPr lang="tr-TR" dirty="0" smtClean="0"/>
              <a:t> Tools</a:t>
            </a:r>
            <a:endParaRPr lang="tr-TR" dirty="0"/>
          </a:p>
        </p:txBody>
      </p:sp>
      <p:pic>
        <p:nvPicPr>
          <p:cNvPr id="94210" name="Picture 2" descr="Image for po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6140" y="1825625"/>
            <a:ext cx="8199719"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9438" y="6311900"/>
            <a:ext cx="9454662" cy="369332"/>
          </a:xfrm>
          <a:prstGeom prst="rect">
            <a:avLst/>
          </a:prstGeom>
        </p:spPr>
        <p:txBody>
          <a:bodyPr wrap="square">
            <a:spAutoFit/>
          </a:bodyPr>
          <a:lstStyle/>
          <a:p>
            <a:r>
              <a:rPr lang="tr-TR" dirty="0" smtClean="0"/>
              <a:t>https://medium.com/swlh/how-to-become-an-devops-engineer-in-2020-80b8740d5a52</a:t>
            </a:r>
            <a:endParaRPr lang="tr-TR" dirty="0"/>
          </a:p>
        </p:txBody>
      </p:sp>
    </p:spTree>
    <p:extLst>
      <p:ext uri="{BB962C8B-B14F-4D97-AF65-F5344CB8AC3E}">
        <p14:creationId xmlns:p14="http://schemas.microsoft.com/office/powerpoint/2010/main" val="32822250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DevOps</a:t>
            </a:r>
            <a:r>
              <a:rPr lang="tr-TR" dirty="0" smtClean="0"/>
              <a:t> </a:t>
            </a:r>
            <a:r>
              <a:rPr lang="tr-TR" dirty="0" err="1" smtClean="0"/>
              <a:t>Flows</a:t>
            </a:r>
            <a:r>
              <a:rPr lang="tr-TR" dirty="0" smtClean="0"/>
              <a:t> </a:t>
            </a:r>
            <a:r>
              <a:rPr lang="tr-TR" dirty="0" err="1" smtClean="0"/>
              <a:t>and</a:t>
            </a:r>
            <a:r>
              <a:rPr lang="tr-TR" dirty="0" smtClean="0"/>
              <a:t> Tools</a:t>
            </a:r>
            <a:endParaRPr lang="tr-TR" dirty="0"/>
          </a:p>
        </p:txBody>
      </p:sp>
      <p:sp>
        <p:nvSpPr>
          <p:cNvPr id="3" name="Rectangle 2"/>
          <p:cNvSpPr/>
          <p:nvPr/>
        </p:nvSpPr>
        <p:spPr>
          <a:xfrm>
            <a:off x="489438" y="6311900"/>
            <a:ext cx="9454662" cy="369332"/>
          </a:xfrm>
          <a:prstGeom prst="rect">
            <a:avLst/>
          </a:prstGeom>
        </p:spPr>
        <p:txBody>
          <a:bodyPr wrap="square">
            <a:spAutoFit/>
          </a:bodyPr>
          <a:lstStyle/>
          <a:p>
            <a:r>
              <a:rPr lang="tr-TR" dirty="0" smtClean="0"/>
              <a:t>https://harness.io/2018/01/devops-tools-lifecycle-mesh-2018/</a:t>
            </a:r>
            <a:endParaRPr lang="tr-TR" dirty="0"/>
          </a:p>
        </p:txBody>
      </p:sp>
      <p:pic>
        <p:nvPicPr>
          <p:cNvPr id="95234" name="Picture 2" descr="https://harness.io/wp-content/uploads/2018/01/DevOps_Ecosystem.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931"/>
          <a:stretch/>
        </p:blipFill>
        <p:spPr bwMode="auto">
          <a:xfrm>
            <a:off x="2306781" y="1293090"/>
            <a:ext cx="8028709" cy="5121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7121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DevOps</a:t>
            </a:r>
            <a:r>
              <a:rPr lang="tr-TR" dirty="0" smtClean="0"/>
              <a:t> </a:t>
            </a:r>
            <a:r>
              <a:rPr lang="tr-TR" dirty="0" err="1" smtClean="0"/>
              <a:t>Flows</a:t>
            </a:r>
            <a:r>
              <a:rPr lang="tr-TR" dirty="0" smtClean="0"/>
              <a:t> </a:t>
            </a:r>
            <a:r>
              <a:rPr lang="tr-TR" dirty="0" err="1" smtClean="0"/>
              <a:t>and</a:t>
            </a:r>
            <a:r>
              <a:rPr lang="tr-TR" dirty="0" smtClean="0"/>
              <a:t> Tools</a:t>
            </a:r>
            <a:endParaRPr lang="tr-TR" dirty="0"/>
          </a:p>
        </p:txBody>
      </p:sp>
      <p:sp>
        <p:nvSpPr>
          <p:cNvPr id="2" name="Rectangle 1"/>
          <p:cNvSpPr/>
          <p:nvPr/>
        </p:nvSpPr>
        <p:spPr>
          <a:xfrm>
            <a:off x="249381" y="6347799"/>
            <a:ext cx="7583055" cy="369332"/>
          </a:xfrm>
          <a:prstGeom prst="rect">
            <a:avLst/>
          </a:prstGeom>
        </p:spPr>
        <p:txBody>
          <a:bodyPr wrap="square">
            <a:spAutoFit/>
          </a:bodyPr>
          <a:lstStyle/>
          <a:p>
            <a:r>
              <a:rPr lang="tr-TR" dirty="0" smtClean="0"/>
              <a:t>https://blog.xebialabs.com/2016/06/14/periodic-table-devops-tools-v-2/</a:t>
            </a:r>
            <a:endParaRPr lang="tr-TR" dirty="0"/>
          </a:p>
        </p:txBody>
      </p:sp>
      <p:pic>
        <p:nvPicPr>
          <p:cNvPr id="96258" name="Picture 2" descr="https://blog.xebialabs.com/wp-content/uploads/2016/06/Screen-Shot-2016-06-13-at-1.16.17-PM-1024x59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8654" y="1274411"/>
            <a:ext cx="8654473" cy="4994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143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Programming: History of </a:t>
            </a:r>
            <a:r>
              <a:rPr lang="en-US" dirty="0" smtClean="0"/>
              <a:t>C</a:t>
            </a:r>
            <a:endParaRPr lang="tr-TR" dirty="0"/>
          </a:p>
        </p:txBody>
      </p:sp>
      <p:sp>
        <p:nvSpPr>
          <p:cNvPr id="3" name="Content Placeholder 2"/>
          <p:cNvSpPr>
            <a:spLocks noGrp="1"/>
          </p:cNvSpPr>
          <p:nvPr>
            <p:ph idx="1"/>
          </p:nvPr>
        </p:nvSpPr>
        <p:spPr>
          <a:xfrm>
            <a:off x="838200" y="1339273"/>
            <a:ext cx="10836564" cy="4837690"/>
          </a:xfrm>
        </p:spPr>
        <p:txBody>
          <a:bodyPr>
            <a:normAutofit fontScale="32500" lnSpcReduction="20000"/>
          </a:bodyPr>
          <a:lstStyle/>
          <a:p>
            <a:pPr fontAlgn="base"/>
            <a:r>
              <a:rPr lang="en-US" b="1" dirty="0"/>
              <a:t>Procedural Language:</a:t>
            </a:r>
            <a:r>
              <a:rPr lang="en-US" dirty="0"/>
              <a:t> </a:t>
            </a:r>
            <a:endParaRPr lang="tr-TR" dirty="0" smtClean="0"/>
          </a:p>
          <a:p>
            <a:pPr lvl="1" fontAlgn="base"/>
            <a:r>
              <a:rPr lang="en-US" dirty="0" smtClean="0"/>
              <a:t>In </a:t>
            </a:r>
            <a:r>
              <a:rPr lang="en-US" dirty="0"/>
              <a:t>a procedural language like C step by step predefined instructions are carried out. C program may contain more than one function to perform a particular task. New people to programming will think that this is the only way of a particular programming language works. There are other programming paradigms as well in the programming world. Most of the commonly used paradigm is an object-oriented programming language.</a:t>
            </a:r>
          </a:p>
          <a:p>
            <a:pPr fontAlgn="base"/>
            <a:r>
              <a:rPr lang="en-US" b="1" dirty="0"/>
              <a:t>Fast and Efficient:</a:t>
            </a:r>
            <a:r>
              <a:rPr lang="en-US" dirty="0"/>
              <a:t> </a:t>
            </a:r>
            <a:endParaRPr lang="tr-TR" dirty="0" smtClean="0"/>
          </a:p>
          <a:p>
            <a:pPr lvl="1" fontAlgn="base"/>
            <a:r>
              <a:rPr lang="en-US" dirty="0" smtClean="0"/>
              <a:t>Newer </a:t>
            </a:r>
            <a:r>
              <a:rPr lang="en-US" dirty="0"/>
              <a:t>languages like java, python offer more features than c programming language but due to additional processing in these languages, their performance rate gets down effectively. C programming language as the been middle-level language provides programmers access to direct manipulation with the computer hardware but higher-level languages do not allow this. That’s one of the reasons C language is considered as the first choice to start learning programming languages. It’s fast because statically typed languages are faster than dynamically typed languages.</a:t>
            </a:r>
          </a:p>
          <a:p>
            <a:pPr fontAlgn="base"/>
            <a:r>
              <a:rPr lang="en-US" b="1" dirty="0"/>
              <a:t>Modularity:</a:t>
            </a:r>
            <a:r>
              <a:rPr lang="en-US" dirty="0"/>
              <a:t> </a:t>
            </a:r>
            <a:endParaRPr lang="tr-TR" dirty="0" smtClean="0"/>
          </a:p>
          <a:p>
            <a:pPr lvl="1" fontAlgn="base"/>
            <a:r>
              <a:rPr lang="en-US" dirty="0" smtClean="0"/>
              <a:t>The </a:t>
            </a:r>
            <a:r>
              <a:rPr lang="en-US" dirty="0"/>
              <a:t>concept of storing of C programming language code in the form of libraries for further future uses is known as modularity. This programming language van does a very little on its own most of its power is held by its libraries. C language has it’s own library to solve common problems like in this we can use a particular function by using a header file stored in its library.</a:t>
            </a:r>
          </a:p>
          <a:p>
            <a:pPr fontAlgn="base"/>
            <a:r>
              <a:rPr lang="en-US" b="1" dirty="0"/>
              <a:t>Statically Type:</a:t>
            </a:r>
            <a:r>
              <a:rPr lang="en-US" dirty="0"/>
              <a:t> </a:t>
            </a:r>
            <a:endParaRPr lang="tr-TR" dirty="0" smtClean="0"/>
          </a:p>
          <a:p>
            <a:pPr lvl="1" fontAlgn="base"/>
            <a:r>
              <a:rPr lang="en-US" dirty="0" smtClean="0"/>
              <a:t>C </a:t>
            </a:r>
            <a:r>
              <a:rPr lang="en-US" dirty="0"/>
              <a:t>programming language is a statically typed language. Meaning the type of variable is checked at the time of compilation but not at run time. Means each time a programmer type a program they have to mention the type of variables used.</a:t>
            </a:r>
          </a:p>
          <a:p>
            <a:pPr fontAlgn="base"/>
            <a:r>
              <a:rPr lang="en-US" b="1" dirty="0"/>
              <a:t>General Purpose Language:</a:t>
            </a:r>
            <a:r>
              <a:rPr lang="en-US" dirty="0"/>
              <a:t> </a:t>
            </a:r>
            <a:endParaRPr lang="tr-TR" dirty="0" smtClean="0"/>
          </a:p>
          <a:p>
            <a:pPr lvl="1" fontAlgn="base"/>
            <a:r>
              <a:rPr lang="en-US" dirty="0" smtClean="0"/>
              <a:t>From </a:t>
            </a:r>
            <a:r>
              <a:rPr lang="en-US" dirty="0"/>
              <a:t>system programming to photo editing software, C programming language is used in various applications. Some of the common applications where it’s used are as follows:</a:t>
            </a:r>
          </a:p>
          <a:p>
            <a:pPr lvl="2" fontAlgn="base"/>
            <a:r>
              <a:rPr lang="en-US" dirty="0">
                <a:hlinkClick r:id="rId2"/>
              </a:rPr>
              <a:t>Operating systems</a:t>
            </a:r>
            <a:r>
              <a:rPr lang="en-US" dirty="0"/>
              <a:t>: Windows, </a:t>
            </a:r>
            <a:r>
              <a:rPr lang="en-US" dirty="0">
                <a:hlinkClick r:id="rId3"/>
              </a:rPr>
              <a:t>Linux</a:t>
            </a:r>
            <a:r>
              <a:rPr lang="en-US" dirty="0"/>
              <a:t>, iOS, </a:t>
            </a:r>
            <a:r>
              <a:rPr lang="en-US" dirty="0">
                <a:hlinkClick r:id="rId4"/>
              </a:rPr>
              <a:t>Android</a:t>
            </a:r>
            <a:r>
              <a:rPr lang="en-US" dirty="0"/>
              <a:t>, OXS</a:t>
            </a:r>
          </a:p>
          <a:p>
            <a:pPr lvl="2" fontAlgn="base"/>
            <a:r>
              <a:rPr lang="en-US" dirty="0">
                <a:hlinkClick r:id="rId5"/>
              </a:rPr>
              <a:t>Databases</a:t>
            </a:r>
            <a:r>
              <a:rPr lang="en-US" dirty="0"/>
              <a:t>: PostgreSQL, Oracle, </a:t>
            </a:r>
            <a:r>
              <a:rPr lang="en-US" dirty="0">
                <a:hlinkClick r:id="rId6"/>
              </a:rPr>
              <a:t>MySQL</a:t>
            </a:r>
            <a:r>
              <a:rPr lang="en-US" dirty="0"/>
              <a:t>, MS SQL Server etc.</a:t>
            </a:r>
          </a:p>
          <a:p>
            <a:pPr fontAlgn="base"/>
            <a:r>
              <a:rPr lang="en-US" b="1" dirty="0"/>
              <a:t>Rich set of built-in Operators:</a:t>
            </a:r>
            <a:r>
              <a:rPr lang="en-US" dirty="0"/>
              <a:t> </a:t>
            </a:r>
            <a:endParaRPr lang="tr-TR" dirty="0" smtClean="0"/>
          </a:p>
          <a:p>
            <a:pPr lvl="1" fontAlgn="base"/>
            <a:r>
              <a:rPr lang="en-US" dirty="0" smtClean="0"/>
              <a:t>It </a:t>
            </a:r>
            <a:r>
              <a:rPr lang="en-US" dirty="0"/>
              <a:t>is a diversified language with a rich set of built-in </a:t>
            </a:r>
            <a:r>
              <a:rPr lang="en-US" dirty="0">
                <a:hlinkClick r:id="rId7"/>
              </a:rPr>
              <a:t>operators</a:t>
            </a:r>
            <a:r>
              <a:rPr lang="en-US" dirty="0"/>
              <a:t> which are used in writing complex or simplified C programs.</a:t>
            </a:r>
          </a:p>
          <a:p>
            <a:pPr fontAlgn="base"/>
            <a:r>
              <a:rPr lang="en-US" b="1" dirty="0"/>
              <a:t>Libraries with rich Functions:</a:t>
            </a:r>
            <a:r>
              <a:rPr lang="en-US" dirty="0"/>
              <a:t> </a:t>
            </a:r>
            <a:endParaRPr lang="tr-TR" dirty="0" smtClean="0"/>
          </a:p>
          <a:p>
            <a:pPr lvl="1" fontAlgn="base"/>
            <a:r>
              <a:rPr lang="en-US" dirty="0" smtClean="0"/>
              <a:t>Robust </a:t>
            </a:r>
            <a:r>
              <a:rPr lang="en-US" dirty="0"/>
              <a:t>libraries and </a:t>
            </a:r>
            <a:r>
              <a:rPr lang="en-US" dirty="0">
                <a:hlinkClick r:id="rId8"/>
              </a:rPr>
              <a:t>functions in C</a:t>
            </a:r>
            <a:r>
              <a:rPr lang="en-US" dirty="0"/>
              <a:t> help even a beginner coder to code with ease.</a:t>
            </a:r>
          </a:p>
          <a:p>
            <a:pPr fontAlgn="base"/>
            <a:r>
              <a:rPr lang="en-US" b="1" dirty="0"/>
              <a:t>Middle-Level Language:</a:t>
            </a:r>
            <a:r>
              <a:rPr lang="en-US" dirty="0"/>
              <a:t> </a:t>
            </a:r>
            <a:endParaRPr lang="tr-TR" dirty="0" smtClean="0"/>
          </a:p>
          <a:p>
            <a:pPr lvl="1" fontAlgn="base"/>
            <a:r>
              <a:rPr lang="en-US" dirty="0" smtClean="0"/>
              <a:t>As </a:t>
            </a:r>
            <a:r>
              <a:rPr lang="en-US" dirty="0"/>
              <a:t>it is a middle-level language so it has the combined form of both capabilities of assembly language and features of the </a:t>
            </a:r>
            <a:r>
              <a:rPr lang="en-US" dirty="0">
                <a:hlinkClick r:id="rId9"/>
              </a:rPr>
              <a:t>high level language</a:t>
            </a:r>
            <a:r>
              <a:rPr lang="en-US" dirty="0"/>
              <a:t>.</a:t>
            </a:r>
          </a:p>
          <a:p>
            <a:pPr fontAlgn="base"/>
            <a:r>
              <a:rPr lang="en-US" b="1" dirty="0"/>
              <a:t>Portability:</a:t>
            </a:r>
            <a:r>
              <a:rPr lang="en-US" dirty="0"/>
              <a:t> </a:t>
            </a:r>
            <a:endParaRPr lang="tr-TR" dirty="0" smtClean="0"/>
          </a:p>
          <a:p>
            <a:pPr lvl="1" fontAlgn="base"/>
            <a:r>
              <a:rPr lang="en-US" dirty="0" smtClean="0"/>
              <a:t>C </a:t>
            </a:r>
            <a:r>
              <a:rPr lang="en-US" dirty="0"/>
              <a:t>language is lavishly portable as programs which are written in C language can run and compile on any system with either none or small changes.</a:t>
            </a:r>
          </a:p>
          <a:p>
            <a:pPr fontAlgn="base"/>
            <a:r>
              <a:rPr lang="en-US" b="1" dirty="0"/>
              <a:t>Easy to Extend:</a:t>
            </a:r>
            <a:r>
              <a:rPr lang="en-US" dirty="0"/>
              <a:t> </a:t>
            </a:r>
            <a:endParaRPr lang="tr-TR" dirty="0" smtClean="0"/>
          </a:p>
          <a:p>
            <a:pPr lvl="1" fontAlgn="base"/>
            <a:r>
              <a:rPr lang="en-US" dirty="0" smtClean="0"/>
              <a:t>Programs </a:t>
            </a:r>
            <a:r>
              <a:rPr lang="en-US" dirty="0"/>
              <a:t>written in C language can be extended means when a program is already written in it then some more features and operations can be added into it</a:t>
            </a:r>
            <a:r>
              <a:rPr lang="en-US" dirty="0" smtClean="0"/>
              <a:t>.</a:t>
            </a:r>
            <a:endParaRPr lang="en-US" dirty="0"/>
          </a:p>
        </p:txBody>
      </p:sp>
      <p:sp>
        <p:nvSpPr>
          <p:cNvPr id="5" name="Rectangle 4"/>
          <p:cNvSpPr/>
          <p:nvPr/>
        </p:nvSpPr>
        <p:spPr>
          <a:xfrm>
            <a:off x="249382" y="6211669"/>
            <a:ext cx="8746836" cy="369332"/>
          </a:xfrm>
          <a:prstGeom prst="rect">
            <a:avLst/>
          </a:prstGeom>
        </p:spPr>
        <p:txBody>
          <a:bodyPr wrap="square">
            <a:spAutoFit/>
          </a:bodyPr>
          <a:lstStyle/>
          <a:p>
            <a:r>
              <a:rPr lang="tr-TR" dirty="0" smtClean="0"/>
              <a:t>https://www.geeksforgeeks.org/features-of-c-programming-language/</a:t>
            </a:r>
            <a:endParaRPr lang="tr-TR" dirty="0"/>
          </a:p>
        </p:txBody>
      </p:sp>
    </p:spTree>
    <p:extLst>
      <p:ext uri="{BB962C8B-B14F-4D97-AF65-F5344CB8AC3E}">
        <p14:creationId xmlns:p14="http://schemas.microsoft.com/office/powerpoint/2010/main" val="3201019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t>
            </a:r>
            <a:r>
              <a:rPr lang="en-US" dirty="0" smtClean="0"/>
              <a:t>Programming</a:t>
            </a:r>
            <a:r>
              <a:rPr lang="tr-TR" dirty="0" smtClean="0"/>
              <a:t> </a:t>
            </a:r>
            <a:r>
              <a:rPr lang="tr-TR" dirty="0" err="1" smtClean="0"/>
              <a:t>Flow</a:t>
            </a:r>
            <a:endParaRPr lang="tr-TR" dirty="0"/>
          </a:p>
        </p:txBody>
      </p:sp>
      <p:sp>
        <p:nvSpPr>
          <p:cNvPr id="5" name="Rectangle 4"/>
          <p:cNvSpPr/>
          <p:nvPr/>
        </p:nvSpPr>
        <p:spPr>
          <a:xfrm>
            <a:off x="249382" y="6211669"/>
            <a:ext cx="8746836" cy="369332"/>
          </a:xfrm>
          <a:prstGeom prst="rect">
            <a:avLst/>
          </a:prstGeom>
        </p:spPr>
        <p:txBody>
          <a:bodyPr wrap="square">
            <a:spAutoFit/>
          </a:bodyPr>
          <a:lstStyle/>
          <a:p>
            <a:r>
              <a:rPr lang="tr-TR" dirty="0" smtClean="0"/>
              <a:t>https://www.geeksforgeeks.org/features-of-c-programming-language/</a:t>
            </a:r>
            <a:endParaRPr lang="tr-TR" dirty="0"/>
          </a:p>
        </p:txBody>
      </p:sp>
      <p:pic>
        <p:nvPicPr>
          <p:cNvPr id="103426" name="Picture 2" descr="What is C Programing – C Language Basic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2258293"/>
            <a:ext cx="4740051" cy="29263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759380" y="1667853"/>
            <a:ext cx="2692346" cy="4543816"/>
          </a:xfrm>
          <a:prstGeom prst="rect">
            <a:avLst/>
          </a:prstGeom>
        </p:spPr>
      </p:pic>
      <p:sp>
        <p:nvSpPr>
          <p:cNvPr id="6" name="Rectangle 5"/>
          <p:cNvSpPr/>
          <p:nvPr/>
        </p:nvSpPr>
        <p:spPr>
          <a:xfrm>
            <a:off x="249382" y="6488668"/>
            <a:ext cx="8211127" cy="369332"/>
          </a:xfrm>
          <a:prstGeom prst="rect">
            <a:avLst/>
          </a:prstGeom>
        </p:spPr>
        <p:txBody>
          <a:bodyPr wrap="square">
            <a:spAutoFit/>
          </a:bodyPr>
          <a:lstStyle/>
          <a:p>
            <a:r>
              <a:rPr lang="tr-TR" smtClean="0"/>
              <a:t>https://commons.wikimedia.org/wiki/File:C%2B%2B_compilation_process.svg</a:t>
            </a:r>
            <a:endParaRPr lang="tr-TR"/>
          </a:p>
        </p:txBody>
      </p:sp>
    </p:spTree>
    <p:extLst>
      <p:ext uri="{BB962C8B-B14F-4D97-AF65-F5344CB8AC3E}">
        <p14:creationId xmlns:p14="http://schemas.microsoft.com/office/powerpoint/2010/main" val="3313243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dirty="0" err="1" smtClean="0"/>
              <a:t>Introduction</a:t>
            </a:r>
            <a:r>
              <a:rPr lang="tr-TR" dirty="0" smtClean="0"/>
              <a:t> </a:t>
            </a:r>
            <a:r>
              <a:rPr lang="tr-TR" dirty="0" err="1" smtClean="0"/>
              <a:t>to</a:t>
            </a:r>
            <a:r>
              <a:rPr lang="tr-TR" dirty="0" smtClean="0"/>
              <a:t> </a:t>
            </a:r>
            <a:r>
              <a:rPr lang="tr-TR" dirty="0" err="1" smtClean="0"/>
              <a:t>the</a:t>
            </a:r>
            <a:r>
              <a:rPr lang="tr-TR" dirty="0" smtClean="0"/>
              <a:t> </a:t>
            </a:r>
            <a:r>
              <a:rPr lang="tr-TR" dirty="0" err="1" smtClean="0"/>
              <a:t>command</a:t>
            </a:r>
            <a:r>
              <a:rPr lang="tr-TR" dirty="0" smtClean="0"/>
              <a:t> </a:t>
            </a:r>
            <a:r>
              <a:rPr lang="tr-TR" dirty="0" err="1" smtClean="0"/>
              <a:t>line</a:t>
            </a:r>
            <a:r>
              <a:rPr lang="tr-TR" dirty="0" smtClean="0"/>
              <a:t> </a:t>
            </a:r>
            <a:r>
              <a:rPr lang="tr-TR" dirty="0" err="1" smtClean="0"/>
              <a:t>interface</a:t>
            </a:r>
            <a:endParaRPr lang="tr-TR" dirty="0"/>
          </a:p>
        </p:txBody>
      </p:sp>
      <p:sp>
        <p:nvSpPr>
          <p:cNvPr id="3" name="Subtitle 2"/>
          <p:cNvSpPr>
            <a:spLocks noGrp="1"/>
          </p:cNvSpPr>
          <p:nvPr>
            <p:ph type="subTitle" idx="1"/>
          </p:nvPr>
        </p:nvSpPr>
        <p:spPr/>
        <p:txBody>
          <a:bodyPr/>
          <a:lstStyle/>
          <a:p>
            <a:r>
              <a:rPr lang="tr-TR" dirty="0" smtClean="0"/>
              <a:t>Dr. </a:t>
            </a:r>
            <a:r>
              <a:rPr lang="tr-TR" dirty="0" err="1" smtClean="0"/>
              <a:t>Ugur</a:t>
            </a:r>
            <a:r>
              <a:rPr lang="tr-TR" dirty="0" smtClean="0"/>
              <a:t> CORUH</a:t>
            </a:r>
            <a:endParaRPr lang="tr-TR" dirty="0"/>
          </a:p>
        </p:txBody>
      </p:sp>
    </p:spTree>
    <p:extLst>
      <p:ext uri="{BB962C8B-B14F-4D97-AF65-F5344CB8AC3E}">
        <p14:creationId xmlns:p14="http://schemas.microsoft.com/office/powerpoint/2010/main" val="39305938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What</a:t>
            </a:r>
            <a:r>
              <a:rPr lang="tr-TR" dirty="0" smtClean="0"/>
              <a:t> is </a:t>
            </a:r>
            <a:r>
              <a:rPr lang="tr-TR" dirty="0" err="1" smtClean="0"/>
              <a:t>the</a:t>
            </a:r>
            <a:r>
              <a:rPr lang="tr-TR" dirty="0" smtClean="0"/>
              <a:t> </a:t>
            </a:r>
            <a:r>
              <a:rPr lang="tr-TR" dirty="0" err="1" smtClean="0"/>
              <a:t>command</a:t>
            </a:r>
            <a:r>
              <a:rPr lang="tr-TR" dirty="0" smtClean="0"/>
              <a:t> </a:t>
            </a:r>
            <a:r>
              <a:rPr lang="tr-TR" dirty="0" err="1" smtClean="0"/>
              <a:t>line</a:t>
            </a:r>
            <a:r>
              <a:rPr lang="tr-TR" dirty="0" smtClean="0"/>
              <a:t>?</a:t>
            </a:r>
            <a:endParaRPr lang="tr-TR" dirty="0"/>
          </a:p>
        </p:txBody>
      </p:sp>
      <p:sp>
        <p:nvSpPr>
          <p:cNvPr id="3" name="Content Placeholder 2"/>
          <p:cNvSpPr>
            <a:spLocks noGrp="1"/>
          </p:cNvSpPr>
          <p:nvPr>
            <p:ph idx="1"/>
          </p:nvPr>
        </p:nvSpPr>
        <p:spPr/>
        <p:txBody>
          <a:bodyPr/>
          <a:lstStyle/>
          <a:p>
            <a:r>
              <a:rPr lang="en-US" dirty="0"/>
              <a:t>The window, which is usually called the </a:t>
            </a:r>
            <a:r>
              <a:rPr lang="en-US" b="1" dirty="0"/>
              <a:t>command line</a:t>
            </a:r>
            <a:r>
              <a:rPr lang="en-US" dirty="0"/>
              <a:t> or </a:t>
            </a:r>
            <a:r>
              <a:rPr lang="en-US" b="1" dirty="0"/>
              <a:t>command-line interface</a:t>
            </a:r>
            <a:r>
              <a:rPr lang="en-US" dirty="0"/>
              <a:t>, is a text-based application for viewing, handling, and manipulating files on your computer. It's much like Windows Explorer or Finder on the Mac, but without the graphical interface. Other names for the command line are: </a:t>
            </a:r>
            <a:r>
              <a:rPr lang="en-US" i="1" dirty="0" err="1"/>
              <a:t>cmd</a:t>
            </a:r>
            <a:r>
              <a:rPr lang="en-US" dirty="0"/>
              <a:t>, </a:t>
            </a:r>
            <a:r>
              <a:rPr lang="en-US" i="1" dirty="0"/>
              <a:t>CLI</a:t>
            </a:r>
            <a:r>
              <a:rPr lang="en-US" dirty="0"/>
              <a:t>, </a:t>
            </a:r>
            <a:r>
              <a:rPr lang="en-US" i="1" dirty="0"/>
              <a:t>prompt</a:t>
            </a:r>
            <a:r>
              <a:rPr lang="en-US" dirty="0"/>
              <a:t>, </a:t>
            </a:r>
            <a:r>
              <a:rPr lang="en-US" i="1" dirty="0"/>
              <a:t>console</a:t>
            </a:r>
            <a:r>
              <a:rPr lang="en-US" dirty="0"/>
              <a:t> or </a:t>
            </a:r>
            <a:r>
              <a:rPr lang="en-US" i="1" dirty="0" smtClean="0"/>
              <a:t>terminal¹</a:t>
            </a:r>
            <a:endParaRPr lang="tr-TR" i="1" dirty="0" smtClean="0"/>
          </a:p>
          <a:p>
            <a:r>
              <a:rPr lang="en-US" b="0" i="0" dirty="0" smtClean="0">
                <a:effectLst/>
                <a:latin typeface="Muli"/>
              </a:rPr>
              <a:t>While there are many commands you can use with CLI, they all fall into </a:t>
            </a:r>
            <a:r>
              <a:rPr lang="en-US" b="1" i="0" dirty="0" smtClean="0">
                <a:effectLst/>
                <a:latin typeface="Muli"/>
              </a:rPr>
              <a:t>two categories</a:t>
            </a:r>
            <a:r>
              <a:rPr lang="en-US" b="0" i="0" dirty="0" smtClean="0">
                <a:effectLst/>
                <a:latin typeface="Muli"/>
              </a:rPr>
              <a:t>:</a:t>
            </a:r>
          </a:p>
          <a:p>
            <a:pPr lvl="1"/>
            <a:r>
              <a:rPr lang="en-US" b="0" i="0" dirty="0" smtClean="0">
                <a:effectLst/>
                <a:latin typeface="Muli"/>
              </a:rPr>
              <a:t>The commands that </a:t>
            </a:r>
            <a:r>
              <a:rPr lang="en-US" b="1" i="0" dirty="0" smtClean="0">
                <a:effectLst/>
                <a:latin typeface="Muli"/>
              </a:rPr>
              <a:t>handle the processes</a:t>
            </a:r>
            <a:endParaRPr lang="en-US" b="0" i="0" dirty="0" smtClean="0">
              <a:effectLst/>
              <a:latin typeface="Muli"/>
            </a:endParaRPr>
          </a:p>
          <a:p>
            <a:pPr lvl="1"/>
            <a:r>
              <a:rPr lang="en-US" b="0" i="0" dirty="0" smtClean="0">
                <a:effectLst/>
                <a:latin typeface="Muli"/>
              </a:rPr>
              <a:t>The commands that </a:t>
            </a:r>
            <a:r>
              <a:rPr lang="en-US" b="1" i="0" dirty="0" smtClean="0">
                <a:effectLst/>
                <a:latin typeface="Muli"/>
              </a:rPr>
              <a:t>handle the files</a:t>
            </a:r>
            <a:endParaRPr lang="en-US" b="0" i="0" dirty="0" smtClean="0">
              <a:effectLst/>
              <a:latin typeface="Muli"/>
            </a:endParaRPr>
          </a:p>
          <a:p>
            <a:endParaRPr lang="tr-TR" dirty="0"/>
          </a:p>
        </p:txBody>
      </p:sp>
      <p:sp>
        <p:nvSpPr>
          <p:cNvPr id="4" name="TextBox 3"/>
          <p:cNvSpPr txBox="1"/>
          <p:nvPr/>
        </p:nvSpPr>
        <p:spPr>
          <a:xfrm>
            <a:off x="756138" y="6400800"/>
            <a:ext cx="6359498" cy="369332"/>
          </a:xfrm>
          <a:prstGeom prst="rect">
            <a:avLst/>
          </a:prstGeom>
          <a:noFill/>
        </p:spPr>
        <p:txBody>
          <a:bodyPr wrap="none" rtlCol="0">
            <a:spAutoFit/>
          </a:bodyPr>
          <a:lstStyle/>
          <a:p>
            <a:r>
              <a:rPr lang="tr-TR" dirty="0" smtClean="0"/>
              <a:t>Ref¹ : https://tutorial.djangogirls.org/en/intro_to_command_line/</a:t>
            </a:r>
            <a:endParaRPr lang="tr-TR" dirty="0"/>
          </a:p>
        </p:txBody>
      </p:sp>
    </p:spTree>
    <p:extLst>
      <p:ext uri="{BB962C8B-B14F-4D97-AF65-F5344CB8AC3E}">
        <p14:creationId xmlns:p14="http://schemas.microsoft.com/office/powerpoint/2010/main" val="6985012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Would You Use CLI over GUI</a:t>
            </a:r>
            <a:r>
              <a:rPr lang="tr-TR" dirty="0" smtClean="0"/>
              <a:t>?</a:t>
            </a:r>
            <a:endParaRPr lang="tr-TR" dirty="0"/>
          </a:p>
        </p:txBody>
      </p:sp>
      <p:sp>
        <p:nvSpPr>
          <p:cNvPr id="3" name="Content Placeholder 2"/>
          <p:cNvSpPr>
            <a:spLocks noGrp="1"/>
          </p:cNvSpPr>
          <p:nvPr>
            <p:ph idx="1"/>
          </p:nvPr>
        </p:nvSpPr>
        <p:spPr/>
        <p:txBody>
          <a:bodyPr>
            <a:normAutofit fontScale="77500" lnSpcReduction="20000"/>
          </a:bodyPr>
          <a:lstStyle/>
          <a:p>
            <a:r>
              <a:rPr lang="en-US" dirty="0" smtClean="0"/>
              <a:t>Less Resource</a:t>
            </a:r>
          </a:p>
          <a:p>
            <a:pPr lvl="1"/>
            <a:r>
              <a:rPr lang="en-US" dirty="0" smtClean="0"/>
              <a:t>It is not a secret that the text-based program needs very little resources of your computer. This means that with CLI you can do similar tasks with minimum resources.</a:t>
            </a:r>
          </a:p>
          <a:p>
            <a:r>
              <a:rPr lang="en-US" dirty="0" smtClean="0"/>
              <a:t>High Precision</a:t>
            </a:r>
          </a:p>
          <a:p>
            <a:pPr lvl="1"/>
            <a:r>
              <a:rPr lang="en-US" dirty="0" smtClean="0"/>
              <a:t>You can use a specific command to target specific destinations with ease. As long as you don’t type the wrong command, it will work like a charm. Once you learn the basics, writing syntax is not as hard as you might think.</a:t>
            </a:r>
          </a:p>
          <a:p>
            <a:r>
              <a:rPr lang="en-US" dirty="0" smtClean="0"/>
              <a:t>Repetitive Tasks Friendly</a:t>
            </a:r>
          </a:p>
          <a:p>
            <a:pPr lvl="1"/>
            <a:r>
              <a:rPr lang="en-US" dirty="0" smtClean="0"/>
              <a:t>GUI has developed well over the years. But, the operating system may not give you all the menus and buttons to perform all tasks. One of the reasons is safety. This leaves you overwhelmed if you have to do repetitive tasks. For example, when you have to handle hundreds of files within a folder, CLI enables you to use a single command to do automate the repetition easily.</a:t>
            </a:r>
          </a:p>
          <a:p>
            <a:r>
              <a:rPr lang="en-US" dirty="0" smtClean="0"/>
              <a:t>Powerful</a:t>
            </a:r>
          </a:p>
          <a:p>
            <a:pPr lvl="1"/>
            <a:r>
              <a:rPr lang="en-US" dirty="0" smtClean="0"/>
              <a:t>Most operating systems today prevent you from messing up the system’s core process. Windows has system protection and </a:t>
            </a:r>
            <a:r>
              <a:rPr lang="en-US" dirty="0" err="1" smtClean="0"/>
              <a:t>MacOS</a:t>
            </a:r>
            <a:r>
              <a:rPr lang="en-US" dirty="0" smtClean="0"/>
              <a:t> has SIP (System Integrity Protection). You won’t be able to perform certain tasks which are system protected. However, with CLI, you will have full control over your system.</a:t>
            </a:r>
            <a:endParaRPr lang="tr-TR" dirty="0"/>
          </a:p>
        </p:txBody>
      </p:sp>
    </p:spTree>
    <p:extLst>
      <p:ext uri="{BB962C8B-B14F-4D97-AF65-F5344CB8AC3E}">
        <p14:creationId xmlns:p14="http://schemas.microsoft.com/office/powerpoint/2010/main" val="2612729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Operating </a:t>
            </a:r>
            <a:r>
              <a:rPr lang="tr-TR" dirty="0" err="1" smtClean="0"/>
              <a:t>System</a:t>
            </a:r>
            <a:r>
              <a:rPr lang="tr-TR" dirty="0" smtClean="0"/>
              <a:t> Architecture</a:t>
            </a:r>
            <a:endParaRPr lang="tr-TR" dirty="0"/>
          </a:p>
        </p:txBody>
      </p:sp>
      <p:pic>
        <p:nvPicPr>
          <p:cNvPr id="73730" name="Picture 2" descr="https://www.cs.uic.edu/~jbell/CourseNotes/OperatingSystems/images/Chapter2/2_01_OS_Servic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3585" y="1690688"/>
            <a:ext cx="6919546" cy="34597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0839" y="5829693"/>
            <a:ext cx="8232530" cy="369332"/>
          </a:xfrm>
          <a:prstGeom prst="rect">
            <a:avLst/>
          </a:prstGeom>
        </p:spPr>
        <p:txBody>
          <a:bodyPr wrap="square">
            <a:spAutoFit/>
          </a:bodyPr>
          <a:lstStyle/>
          <a:p>
            <a:r>
              <a:rPr lang="tr-TR" dirty="0" smtClean="0"/>
              <a:t>https://www.cs.uic.edu/~jbell/CourseNotes/OperatingSystems/2_Structures.html</a:t>
            </a:r>
            <a:endParaRPr lang="tr-TR" dirty="0"/>
          </a:p>
        </p:txBody>
      </p:sp>
    </p:spTree>
    <p:extLst>
      <p:ext uri="{BB962C8B-B14F-4D97-AF65-F5344CB8AC3E}">
        <p14:creationId xmlns:p14="http://schemas.microsoft.com/office/powerpoint/2010/main" val="2157182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Open </a:t>
            </a:r>
            <a:r>
              <a:rPr lang="tr-TR" dirty="0" err="1" smtClean="0"/>
              <a:t>the</a:t>
            </a:r>
            <a:r>
              <a:rPr lang="tr-TR" dirty="0" smtClean="0"/>
              <a:t> </a:t>
            </a:r>
            <a:r>
              <a:rPr lang="tr-TR" dirty="0" err="1" smtClean="0"/>
              <a:t>command-line</a:t>
            </a:r>
            <a:r>
              <a:rPr lang="tr-TR" dirty="0" smtClean="0"/>
              <a:t> </a:t>
            </a:r>
            <a:r>
              <a:rPr lang="tr-TR" dirty="0" err="1" smtClean="0"/>
              <a:t>interface</a:t>
            </a:r>
            <a:r>
              <a:rPr lang="tr-TR" dirty="0" smtClean="0"/>
              <a:t> (Windows)</a:t>
            </a:r>
            <a:endParaRPr lang="tr-TR" dirty="0"/>
          </a:p>
        </p:txBody>
      </p:sp>
      <p:sp>
        <p:nvSpPr>
          <p:cNvPr id="3" name="Content Placeholder 2"/>
          <p:cNvSpPr>
            <a:spLocks noGrp="1"/>
          </p:cNvSpPr>
          <p:nvPr>
            <p:ph idx="1"/>
          </p:nvPr>
        </p:nvSpPr>
        <p:spPr>
          <a:xfrm>
            <a:off x="838201" y="1825625"/>
            <a:ext cx="10732476" cy="4351338"/>
          </a:xfrm>
        </p:spPr>
        <p:txBody>
          <a:bodyPr>
            <a:normAutofit fontScale="92500" lnSpcReduction="20000"/>
          </a:bodyPr>
          <a:lstStyle/>
          <a:p>
            <a:r>
              <a:rPr lang="en-US" dirty="0"/>
              <a:t>Go to the Start menu or screen, and enter "Command Prompt" in the search field.</a:t>
            </a:r>
          </a:p>
          <a:p>
            <a:r>
              <a:rPr lang="en-US" dirty="0"/>
              <a:t>Go to Start menu → Windows System → Command Prompt.</a:t>
            </a:r>
          </a:p>
          <a:p>
            <a:r>
              <a:rPr lang="en-US" dirty="0"/>
              <a:t>Go to Start menu → All Programs → Accessories → Command Prompt.</a:t>
            </a:r>
          </a:p>
          <a:p>
            <a:r>
              <a:rPr lang="en-US" dirty="0"/>
              <a:t>Go to the Start screen, hover your mouse in the lower-left corner of the screen, and click the down arrow that appears (on a touch screen, instead flick up from the bottom of the screen). The Apps page should open. Click on Command Prompt in the Windows System section.</a:t>
            </a:r>
          </a:p>
          <a:p>
            <a:r>
              <a:rPr lang="en-US" dirty="0"/>
              <a:t>Hold the special Windows key on your keyboard and press the "X" key. Choose "Command Prompt" from the pop-up menu.</a:t>
            </a:r>
          </a:p>
          <a:p>
            <a:r>
              <a:rPr lang="en-US" dirty="0">
                <a:solidFill>
                  <a:srgbClr val="FF0000"/>
                </a:solidFill>
              </a:rPr>
              <a:t>Hold the Windows key and press the "R" key to get a "Run" window. Type "</a:t>
            </a:r>
            <a:r>
              <a:rPr lang="en-US" dirty="0" err="1">
                <a:solidFill>
                  <a:srgbClr val="FF0000"/>
                </a:solidFill>
              </a:rPr>
              <a:t>cmd</a:t>
            </a:r>
            <a:r>
              <a:rPr lang="en-US" dirty="0">
                <a:solidFill>
                  <a:srgbClr val="FF0000"/>
                </a:solidFill>
              </a:rPr>
              <a:t>" in the box, and click the OK key.</a:t>
            </a:r>
          </a:p>
          <a:p>
            <a:endParaRPr lang="tr-TR" dirty="0"/>
          </a:p>
        </p:txBody>
      </p:sp>
      <p:sp>
        <p:nvSpPr>
          <p:cNvPr id="4" name="TextBox 3"/>
          <p:cNvSpPr txBox="1"/>
          <p:nvPr/>
        </p:nvSpPr>
        <p:spPr>
          <a:xfrm>
            <a:off x="756138" y="6400800"/>
            <a:ext cx="6359498" cy="369332"/>
          </a:xfrm>
          <a:prstGeom prst="rect">
            <a:avLst/>
          </a:prstGeom>
          <a:noFill/>
        </p:spPr>
        <p:txBody>
          <a:bodyPr wrap="none" rtlCol="0">
            <a:spAutoFit/>
          </a:bodyPr>
          <a:lstStyle/>
          <a:p>
            <a:r>
              <a:rPr lang="tr-TR" dirty="0" smtClean="0"/>
              <a:t>Ref¹ : https://tutorial.djangogirls.org/en/intro_to_command_line/</a:t>
            </a:r>
            <a:endParaRPr lang="tr-TR" dirty="0"/>
          </a:p>
        </p:txBody>
      </p:sp>
    </p:spTree>
    <p:extLst>
      <p:ext uri="{BB962C8B-B14F-4D97-AF65-F5344CB8AC3E}">
        <p14:creationId xmlns:p14="http://schemas.microsoft.com/office/powerpoint/2010/main" val="806891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Open </a:t>
            </a:r>
            <a:r>
              <a:rPr lang="tr-TR" dirty="0" err="1" smtClean="0"/>
              <a:t>the</a:t>
            </a:r>
            <a:r>
              <a:rPr lang="tr-TR" dirty="0" smtClean="0"/>
              <a:t> </a:t>
            </a:r>
            <a:r>
              <a:rPr lang="tr-TR" dirty="0" err="1" smtClean="0"/>
              <a:t>command-line</a:t>
            </a:r>
            <a:r>
              <a:rPr lang="tr-TR" dirty="0" smtClean="0"/>
              <a:t> </a:t>
            </a:r>
            <a:r>
              <a:rPr lang="tr-TR" dirty="0" err="1" smtClean="0"/>
              <a:t>interface</a:t>
            </a:r>
            <a:r>
              <a:rPr lang="tr-TR" dirty="0" smtClean="0"/>
              <a:t> (Windows)</a:t>
            </a:r>
            <a:endParaRPr lang="tr-TR" dirty="0"/>
          </a:p>
        </p:txBody>
      </p:sp>
      <p:pic>
        <p:nvPicPr>
          <p:cNvPr id="7" name="Content Placeholder 4"/>
          <p:cNvPicPr>
            <a:picLocks noGrp="1" noChangeAspect="1"/>
          </p:cNvPicPr>
          <p:nvPr>
            <p:ph idx="1"/>
          </p:nvPr>
        </p:nvPicPr>
        <p:blipFill>
          <a:blip r:embed="rId2"/>
          <a:stretch>
            <a:fillRect/>
          </a:stretch>
        </p:blipFill>
        <p:spPr>
          <a:xfrm>
            <a:off x="2961403" y="1493771"/>
            <a:ext cx="2882443" cy="1701315"/>
          </a:xfrm>
          <a:prstGeom prst="rect">
            <a:avLst/>
          </a:prstGeom>
        </p:spPr>
      </p:pic>
      <p:pic>
        <p:nvPicPr>
          <p:cNvPr id="8" name="Picture 7"/>
          <p:cNvPicPr>
            <a:picLocks noChangeAspect="1"/>
          </p:cNvPicPr>
          <p:nvPr/>
        </p:nvPicPr>
        <p:blipFill>
          <a:blip r:embed="rId3"/>
          <a:stretch>
            <a:fillRect/>
          </a:stretch>
        </p:blipFill>
        <p:spPr>
          <a:xfrm>
            <a:off x="632145" y="1485900"/>
            <a:ext cx="2043854" cy="4736237"/>
          </a:xfrm>
          <a:prstGeom prst="rect">
            <a:avLst/>
          </a:prstGeom>
        </p:spPr>
      </p:pic>
      <p:pic>
        <p:nvPicPr>
          <p:cNvPr id="9" name="Picture 8"/>
          <p:cNvPicPr>
            <a:picLocks noChangeAspect="1"/>
          </p:cNvPicPr>
          <p:nvPr/>
        </p:nvPicPr>
        <p:blipFill>
          <a:blip r:embed="rId4"/>
          <a:stretch>
            <a:fillRect/>
          </a:stretch>
        </p:blipFill>
        <p:spPr>
          <a:xfrm>
            <a:off x="6567377" y="1421307"/>
            <a:ext cx="4992478" cy="2038166"/>
          </a:xfrm>
          <a:prstGeom prst="rect">
            <a:avLst/>
          </a:prstGeom>
        </p:spPr>
      </p:pic>
      <p:pic>
        <p:nvPicPr>
          <p:cNvPr id="10" name="Picture 9"/>
          <p:cNvPicPr>
            <a:picLocks noChangeAspect="1"/>
          </p:cNvPicPr>
          <p:nvPr/>
        </p:nvPicPr>
        <p:blipFill>
          <a:blip r:embed="rId5"/>
          <a:stretch>
            <a:fillRect/>
          </a:stretch>
        </p:blipFill>
        <p:spPr>
          <a:xfrm>
            <a:off x="2990439" y="3278043"/>
            <a:ext cx="3751541" cy="3236717"/>
          </a:xfrm>
          <a:prstGeom prst="rect">
            <a:avLst/>
          </a:prstGeom>
        </p:spPr>
      </p:pic>
      <p:pic>
        <p:nvPicPr>
          <p:cNvPr id="11" name="Picture 10"/>
          <p:cNvPicPr>
            <a:picLocks noChangeAspect="1"/>
          </p:cNvPicPr>
          <p:nvPr/>
        </p:nvPicPr>
        <p:blipFill>
          <a:blip r:embed="rId6"/>
          <a:stretch>
            <a:fillRect/>
          </a:stretch>
        </p:blipFill>
        <p:spPr>
          <a:xfrm>
            <a:off x="6855470" y="3988117"/>
            <a:ext cx="5106355" cy="1486178"/>
          </a:xfrm>
          <a:prstGeom prst="rect">
            <a:avLst/>
          </a:prstGeom>
        </p:spPr>
      </p:pic>
    </p:spTree>
    <p:extLst>
      <p:ext uri="{BB962C8B-B14F-4D97-AF65-F5344CB8AC3E}">
        <p14:creationId xmlns:p14="http://schemas.microsoft.com/office/powerpoint/2010/main" val="20548484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Open </a:t>
            </a:r>
            <a:r>
              <a:rPr lang="tr-TR" dirty="0" err="1" smtClean="0"/>
              <a:t>the</a:t>
            </a:r>
            <a:r>
              <a:rPr lang="tr-TR" dirty="0" smtClean="0"/>
              <a:t> </a:t>
            </a:r>
            <a:r>
              <a:rPr lang="tr-TR" dirty="0" err="1" smtClean="0"/>
              <a:t>command-line</a:t>
            </a:r>
            <a:r>
              <a:rPr lang="tr-TR" dirty="0" smtClean="0"/>
              <a:t> </a:t>
            </a:r>
            <a:r>
              <a:rPr lang="tr-TR" dirty="0" err="1" smtClean="0"/>
              <a:t>interface</a:t>
            </a:r>
            <a:r>
              <a:rPr lang="tr-TR" dirty="0" smtClean="0"/>
              <a:t> (Linux)</a:t>
            </a:r>
            <a:endParaRPr lang="tr-TR" dirty="0"/>
          </a:p>
        </p:txBody>
      </p:sp>
      <p:sp>
        <p:nvSpPr>
          <p:cNvPr id="3" name="Content Placeholder 2"/>
          <p:cNvSpPr>
            <a:spLocks noGrp="1"/>
          </p:cNvSpPr>
          <p:nvPr>
            <p:ph idx="1"/>
          </p:nvPr>
        </p:nvSpPr>
        <p:spPr/>
        <p:txBody>
          <a:bodyPr/>
          <a:lstStyle/>
          <a:p>
            <a:r>
              <a:rPr lang="en-US" dirty="0"/>
              <a:t>It's probably under </a:t>
            </a:r>
            <a:endParaRPr lang="tr-TR" dirty="0" smtClean="0"/>
          </a:p>
          <a:p>
            <a:pPr lvl="1"/>
            <a:r>
              <a:rPr lang="en-US" dirty="0" smtClean="0"/>
              <a:t>Applications </a:t>
            </a:r>
            <a:r>
              <a:rPr lang="en-US" dirty="0"/>
              <a:t>→ Accessories → Terminal, </a:t>
            </a:r>
            <a:endParaRPr lang="tr-TR" dirty="0" smtClean="0"/>
          </a:p>
          <a:p>
            <a:pPr marL="0" indent="0">
              <a:buNone/>
            </a:pPr>
            <a:r>
              <a:rPr lang="tr-TR" dirty="0" smtClean="0"/>
              <a:t>	</a:t>
            </a:r>
            <a:r>
              <a:rPr lang="en-US" dirty="0" smtClean="0"/>
              <a:t>or </a:t>
            </a:r>
            <a:endParaRPr lang="tr-TR" dirty="0" smtClean="0"/>
          </a:p>
          <a:p>
            <a:pPr lvl="1"/>
            <a:r>
              <a:rPr lang="en-US" dirty="0" smtClean="0"/>
              <a:t>Applications </a:t>
            </a:r>
            <a:r>
              <a:rPr lang="en-US" dirty="0"/>
              <a:t>→ System → Terminal, </a:t>
            </a:r>
            <a:endParaRPr lang="tr-TR" dirty="0" smtClean="0"/>
          </a:p>
          <a:p>
            <a:pPr marL="457200" lvl="1" indent="0">
              <a:buNone/>
            </a:pPr>
            <a:endParaRPr lang="tr-TR" dirty="0" smtClean="0"/>
          </a:p>
          <a:p>
            <a:pPr marL="457200" lvl="1" indent="0">
              <a:buNone/>
            </a:pPr>
            <a:r>
              <a:rPr lang="en-US" dirty="0" smtClean="0"/>
              <a:t>but </a:t>
            </a:r>
            <a:r>
              <a:rPr lang="en-US" dirty="0"/>
              <a:t>that may depend on your system. </a:t>
            </a:r>
            <a:endParaRPr lang="tr-TR" dirty="0" smtClean="0"/>
          </a:p>
          <a:p>
            <a:pPr marL="457200" lvl="1" indent="0">
              <a:buNone/>
            </a:pPr>
            <a:r>
              <a:rPr lang="en-US" dirty="0" smtClean="0"/>
              <a:t>If </a:t>
            </a:r>
            <a:r>
              <a:rPr lang="en-US" dirty="0"/>
              <a:t>it's not there, you can try to Google it. :)</a:t>
            </a:r>
            <a:endParaRPr lang="tr-TR" dirty="0"/>
          </a:p>
        </p:txBody>
      </p:sp>
      <p:sp>
        <p:nvSpPr>
          <p:cNvPr id="4" name="TextBox 3"/>
          <p:cNvSpPr txBox="1"/>
          <p:nvPr/>
        </p:nvSpPr>
        <p:spPr>
          <a:xfrm>
            <a:off x="756138" y="6400800"/>
            <a:ext cx="6359498" cy="369332"/>
          </a:xfrm>
          <a:prstGeom prst="rect">
            <a:avLst/>
          </a:prstGeom>
          <a:noFill/>
        </p:spPr>
        <p:txBody>
          <a:bodyPr wrap="none" rtlCol="0">
            <a:spAutoFit/>
          </a:bodyPr>
          <a:lstStyle/>
          <a:p>
            <a:r>
              <a:rPr lang="tr-TR" dirty="0" smtClean="0"/>
              <a:t>Ref¹ : https://tutorial.djangogirls.org/en/intro_to_command_line/</a:t>
            </a:r>
            <a:endParaRPr lang="tr-TR" dirty="0"/>
          </a:p>
        </p:txBody>
      </p:sp>
      <p:pic>
        <p:nvPicPr>
          <p:cNvPr id="6" name="Picture 5"/>
          <p:cNvPicPr>
            <a:picLocks noChangeAspect="1"/>
          </p:cNvPicPr>
          <p:nvPr/>
        </p:nvPicPr>
        <p:blipFill>
          <a:blip r:embed="rId2"/>
          <a:stretch>
            <a:fillRect/>
          </a:stretch>
        </p:blipFill>
        <p:spPr>
          <a:xfrm>
            <a:off x="6894464" y="2103948"/>
            <a:ext cx="4966301" cy="2633924"/>
          </a:xfrm>
          <a:prstGeom prst="rect">
            <a:avLst/>
          </a:prstGeom>
        </p:spPr>
      </p:pic>
    </p:spTree>
    <p:extLst>
      <p:ext uri="{BB962C8B-B14F-4D97-AF65-F5344CB8AC3E}">
        <p14:creationId xmlns:p14="http://schemas.microsoft.com/office/powerpoint/2010/main" val="37298357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Open </a:t>
            </a:r>
            <a:r>
              <a:rPr lang="tr-TR" dirty="0" err="1" smtClean="0"/>
              <a:t>the</a:t>
            </a:r>
            <a:r>
              <a:rPr lang="tr-TR" dirty="0" smtClean="0"/>
              <a:t> </a:t>
            </a:r>
            <a:r>
              <a:rPr lang="tr-TR" dirty="0" err="1" smtClean="0"/>
              <a:t>command-line</a:t>
            </a:r>
            <a:r>
              <a:rPr lang="tr-TR" dirty="0" smtClean="0"/>
              <a:t> </a:t>
            </a:r>
            <a:r>
              <a:rPr lang="tr-TR" dirty="0" err="1" smtClean="0"/>
              <a:t>interface</a:t>
            </a:r>
            <a:r>
              <a:rPr lang="tr-TR" dirty="0" smtClean="0"/>
              <a:t> (</a:t>
            </a:r>
            <a:r>
              <a:rPr lang="tr-TR" dirty="0" err="1" smtClean="0"/>
              <a:t>MacOS</a:t>
            </a:r>
            <a:r>
              <a:rPr lang="tr-TR" dirty="0" smtClean="0"/>
              <a:t>)</a:t>
            </a:r>
            <a:endParaRPr lang="tr-TR" dirty="0"/>
          </a:p>
        </p:txBody>
      </p:sp>
      <p:sp>
        <p:nvSpPr>
          <p:cNvPr id="3" name="Content Placeholder 2"/>
          <p:cNvSpPr>
            <a:spLocks noGrp="1"/>
          </p:cNvSpPr>
          <p:nvPr>
            <p:ph idx="1"/>
          </p:nvPr>
        </p:nvSpPr>
        <p:spPr/>
        <p:txBody>
          <a:bodyPr/>
          <a:lstStyle/>
          <a:p>
            <a:r>
              <a:rPr lang="en-US" dirty="0"/>
              <a:t>Go to Applications → Utilities → Terminal</a:t>
            </a:r>
            <a:endParaRPr lang="tr-TR" dirty="0"/>
          </a:p>
        </p:txBody>
      </p:sp>
      <p:pic>
        <p:nvPicPr>
          <p:cNvPr id="5" name="Picture 4"/>
          <p:cNvPicPr>
            <a:picLocks noChangeAspect="1"/>
          </p:cNvPicPr>
          <p:nvPr/>
        </p:nvPicPr>
        <p:blipFill>
          <a:blip r:embed="rId2"/>
          <a:stretch>
            <a:fillRect/>
          </a:stretch>
        </p:blipFill>
        <p:spPr>
          <a:xfrm>
            <a:off x="7033846" y="2483652"/>
            <a:ext cx="4689709" cy="3035284"/>
          </a:xfrm>
          <a:prstGeom prst="rect">
            <a:avLst/>
          </a:prstGeom>
        </p:spPr>
      </p:pic>
    </p:spTree>
    <p:extLst>
      <p:ext uri="{BB962C8B-B14F-4D97-AF65-F5344CB8AC3E}">
        <p14:creationId xmlns:p14="http://schemas.microsoft.com/office/powerpoint/2010/main" val="20649686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dirty="0" err="1" smtClean="0"/>
              <a:t>Command</a:t>
            </a:r>
            <a:r>
              <a:rPr lang="tr-TR" dirty="0" smtClean="0"/>
              <a:t> Basics (</a:t>
            </a:r>
            <a:r>
              <a:rPr lang="tr-TR" dirty="0" err="1" smtClean="0"/>
              <a:t>Computer</a:t>
            </a:r>
            <a:r>
              <a:rPr lang="tr-TR" dirty="0" smtClean="0"/>
              <a:t> Name, </a:t>
            </a:r>
            <a:r>
              <a:rPr lang="tr-TR" dirty="0" err="1" smtClean="0"/>
              <a:t>Current</a:t>
            </a:r>
            <a:r>
              <a:rPr lang="tr-TR" dirty="0" smtClean="0"/>
              <a:t> Directory </a:t>
            </a:r>
            <a:r>
              <a:rPr lang="tr-TR" dirty="0" err="1" smtClean="0"/>
              <a:t>Path</a:t>
            </a:r>
            <a:r>
              <a:rPr lang="tr-TR" dirty="0" smtClean="0"/>
              <a:t>)</a:t>
            </a:r>
            <a:endParaRPr lang="tr-TR" dirty="0"/>
          </a:p>
        </p:txBody>
      </p:sp>
      <p:sp>
        <p:nvSpPr>
          <p:cNvPr id="3" name="Content Placeholder 2"/>
          <p:cNvSpPr>
            <a:spLocks noGrp="1"/>
          </p:cNvSpPr>
          <p:nvPr>
            <p:ph idx="1"/>
          </p:nvPr>
        </p:nvSpPr>
        <p:spPr/>
        <p:txBody>
          <a:bodyPr/>
          <a:lstStyle/>
          <a:p>
            <a:r>
              <a:rPr lang="tr-TR" dirty="0" smtClean="0"/>
              <a:t>&gt; </a:t>
            </a:r>
            <a:r>
              <a:rPr lang="tr-TR" b="1" dirty="0" err="1" smtClean="0"/>
              <a:t>whoami</a:t>
            </a:r>
            <a:r>
              <a:rPr lang="tr-TR" dirty="0" smtClean="0"/>
              <a:t>  (</a:t>
            </a:r>
            <a:r>
              <a:rPr lang="tr-TR" i="1" dirty="0" smtClean="0"/>
              <a:t>hit </a:t>
            </a:r>
            <a:r>
              <a:rPr lang="tr-TR" i="1" dirty="0" err="1" smtClean="0"/>
              <a:t>enter</a:t>
            </a:r>
            <a:r>
              <a:rPr lang="tr-TR" i="1" dirty="0" smtClean="0"/>
              <a:t>)</a:t>
            </a:r>
          </a:p>
          <a:p>
            <a:r>
              <a:rPr lang="tr-TR" b="1" dirty="0" err="1" smtClean="0"/>
              <a:t>Result</a:t>
            </a:r>
            <a:r>
              <a:rPr lang="tr-TR" b="1" dirty="0" smtClean="0"/>
              <a:t>: laptop-rqnns9ig\ugur.coruh</a:t>
            </a:r>
          </a:p>
          <a:p>
            <a:pPr lvl="1"/>
            <a:r>
              <a:rPr lang="tr-TR" i="1" dirty="0" err="1" smtClean="0"/>
              <a:t>Computer</a:t>
            </a:r>
            <a:r>
              <a:rPr lang="tr-TR" i="1" dirty="0" smtClean="0"/>
              <a:t> </a:t>
            </a:r>
            <a:r>
              <a:rPr lang="tr-TR" i="1" dirty="0" err="1" smtClean="0"/>
              <a:t>will</a:t>
            </a:r>
            <a:r>
              <a:rPr lang="tr-TR" i="1" dirty="0" smtClean="0"/>
              <a:t> </a:t>
            </a:r>
            <a:r>
              <a:rPr lang="tr-TR" i="1" dirty="0" err="1" smtClean="0"/>
              <a:t>print</a:t>
            </a:r>
            <a:r>
              <a:rPr lang="tr-TR" i="1" dirty="0" smtClean="0"/>
              <a:t> </a:t>
            </a:r>
            <a:r>
              <a:rPr lang="tr-TR" i="1" dirty="0" err="1" smtClean="0"/>
              <a:t>username</a:t>
            </a:r>
            <a:endParaRPr lang="tr-TR" i="1" dirty="0" smtClean="0"/>
          </a:p>
          <a:p>
            <a:r>
              <a:rPr lang="tr-TR" i="1" dirty="0" smtClean="0"/>
              <a:t>&gt; </a:t>
            </a:r>
            <a:r>
              <a:rPr lang="tr-TR" b="1" dirty="0" err="1" smtClean="0"/>
              <a:t>pwd</a:t>
            </a:r>
            <a:endParaRPr lang="tr-TR" b="1" dirty="0" smtClean="0"/>
          </a:p>
          <a:p>
            <a:r>
              <a:rPr lang="tr-TR" b="1" dirty="0" err="1" smtClean="0"/>
              <a:t>Result</a:t>
            </a:r>
            <a:r>
              <a:rPr lang="tr-TR" b="1" dirty="0" smtClean="0"/>
              <a:t>: /</a:t>
            </a:r>
            <a:r>
              <a:rPr lang="tr-TR" b="1" dirty="0" err="1" smtClean="0"/>
              <a:t>Users</a:t>
            </a:r>
            <a:r>
              <a:rPr lang="tr-TR" b="1" dirty="0" smtClean="0"/>
              <a:t>/ugur.coruh</a:t>
            </a:r>
            <a:endParaRPr lang="tr-TR" b="1" dirty="0"/>
          </a:p>
          <a:p>
            <a:pPr lvl="1"/>
            <a:r>
              <a:rPr lang="tr-TR" i="1" dirty="0" err="1" smtClean="0"/>
              <a:t>Current</a:t>
            </a:r>
            <a:r>
              <a:rPr lang="tr-TR" i="1" dirty="0" smtClean="0"/>
              <a:t> </a:t>
            </a:r>
            <a:r>
              <a:rPr lang="tr-TR" i="1" dirty="0" err="1" smtClean="0"/>
              <a:t>Working</a:t>
            </a:r>
            <a:r>
              <a:rPr lang="tr-TR" i="1" dirty="0" smtClean="0"/>
              <a:t> Directory </a:t>
            </a:r>
            <a:r>
              <a:rPr lang="tr-TR" i="1" dirty="0" err="1" smtClean="0"/>
              <a:t>for</a:t>
            </a:r>
            <a:r>
              <a:rPr lang="tr-TR" i="1" dirty="0" smtClean="0"/>
              <a:t> Linux </a:t>
            </a:r>
            <a:r>
              <a:rPr lang="tr-TR" i="1" dirty="0" err="1" smtClean="0"/>
              <a:t>and</a:t>
            </a:r>
            <a:r>
              <a:rPr lang="tr-TR" i="1" dirty="0" smtClean="0"/>
              <a:t> OS X</a:t>
            </a:r>
          </a:p>
          <a:p>
            <a:r>
              <a:rPr lang="tr-TR" i="1" dirty="0" smtClean="0"/>
              <a:t>&gt; </a:t>
            </a:r>
            <a:r>
              <a:rPr lang="tr-TR" b="1" dirty="0" smtClean="0"/>
              <a:t>cd</a:t>
            </a:r>
          </a:p>
          <a:p>
            <a:r>
              <a:rPr lang="tr-TR" b="1" dirty="0" err="1" smtClean="0"/>
              <a:t>Result</a:t>
            </a:r>
            <a:r>
              <a:rPr lang="tr-TR" b="1" dirty="0" smtClean="0"/>
              <a:t>: C:\Users\ugur.coruh</a:t>
            </a:r>
            <a:endParaRPr lang="tr-TR" b="1" dirty="0"/>
          </a:p>
          <a:p>
            <a:pPr lvl="1"/>
            <a:r>
              <a:rPr lang="tr-TR" i="1" dirty="0" err="1" smtClean="0"/>
              <a:t>Current</a:t>
            </a:r>
            <a:r>
              <a:rPr lang="tr-TR" i="1" dirty="0" smtClean="0"/>
              <a:t> </a:t>
            </a:r>
            <a:r>
              <a:rPr lang="tr-TR" i="1" dirty="0" err="1" smtClean="0"/>
              <a:t>Working</a:t>
            </a:r>
            <a:r>
              <a:rPr lang="tr-TR" i="1" dirty="0" smtClean="0"/>
              <a:t> Directory </a:t>
            </a:r>
            <a:r>
              <a:rPr lang="tr-TR" i="1" dirty="0" err="1" smtClean="0"/>
              <a:t>for</a:t>
            </a:r>
            <a:r>
              <a:rPr lang="tr-TR" i="1" dirty="0" smtClean="0"/>
              <a:t> Windows</a:t>
            </a:r>
          </a:p>
          <a:p>
            <a:endParaRPr lang="tr-TR" i="1" dirty="0"/>
          </a:p>
        </p:txBody>
      </p:sp>
    </p:spTree>
    <p:extLst>
      <p:ext uri="{BB962C8B-B14F-4D97-AF65-F5344CB8AC3E}">
        <p14:creationId xmlns:p14="http://schemas.microsoft.com/office/powerpoint/2010/main" val="6600420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Learn</a:t>
            </a:r>
            <a:r>
              <a:rPr lang="tr-TR" dirty="0" smtClean="0"/>
              <a:t> </a:t>
            </a:r>
            <a:r>
              <a:rPr lang="tr-TR" dirty="0" err="1" smtClean="0"/>
              <a:t>Command</a:t>
            </a:r>
            <a:r>
              <a:rPr lang="tr-TR" dirty="0" smtClean="0"/>
              <a:t> </a:t>
            </a:r>
            <a:r>
              <a:rPr lang="tr-TR" dirty="0" err="1" smtClean="0"/>
              <a:t>Details</a:t>
            </a:r>
            <a:endParaRPr lang="tr-TR" dirty="0"/>
          </a:p>
        </p:txBody>
      </p:sp>
      <p:sp>
        <p:nvSpPr>
          <p:cNvPr id="3" name="Content Placeholder 2"/>
          <p:cNvSpPr>
            <a:spLocks noGrp="1"/>
          </p:cNvSpPr>
          <p:nvPr>
            <p:ph idx="1"/>
          </p:nvPr>
        </p:nvSpPr>
        <p:spPr/>
        <p:txBody>
          <a:bodyPr>
            <a:normAutofit/>
          </a:bodyPr>
          <a:lstStyle/>
          <a:p>
            <a:r>
              <a:rPr lang="tr-TR" dirty="0" smtClean="0"/>
              <a:t>Linux </a:t>
            </a:r>
            <a:r>
              <a:rPr lang="tr-TR" dirty="0" err="1" smtClean="0"/>
              <a:t>and</a:t>
            </a:r>
            <a:r>
              <a:rPr lang="tr-TR" dirty="0" smtClean="0"/>
              <a:t> OS X</a:t>
            </a:r>
          </a:p>
          <a:p>
            <a:pPr lvl="1"/>
            <a:r>
              <a:rPr lang="tr-TR" dirty="0" smtClean="0"/>
              <a:t>&gt; </a:t>
            </a:r>
            <a:r>
              <a:rPr lang="tr-TR" b="1" dirty="0" err="1" smtClean="0"/>
              <a:t>man</a:t>
            </a:r>
            <a:r>
              <a:rPr lang="tr-TR" b="1" dirty="0" smtClean="0"/>
              <a:t> &lt;</a:t>
            </a:r>
            <a:r>
              <a:rPr lang="tr-TR" b="1" dirty="0" err="1" smtClean="0"/>
              <a:t>command_name</a:t>
            </a:r>
            <a:r>
              <a:rPr lang="tr-TR" b="1" dirty="0" smtClean="0"/>
              <a:t>&gt;</a:t>
            </a:r>
          </a:p>
          <a:p>
            <a:pPr lvl="1"/>
            <a:r>
              <a:rPr lang="tr-TR" b="1" dirty="0"/>
              <a:t>&gt; </a:t>
            </a:r>
            <a:r>
              <a:rPr lang="tr-TR" b="1" dirty="0" err="1"/>
              <a:t>man</a:t>
            </a:r>
            <a:r>
              <a:rPr lang="tr-TR" b="1" dirty="0"/>
              <a:t> </a:t>
            </a:r>
            <a:r>
              <a:rPr lang="tr-TR" b="1" dirty="0" err="1"/>
              <a:t>pwd</a:t>
            </a:r>
            <a:endParaRPr lang="tr-TR" b="1" dirty="0"/>
          </a:p>
          <a:p>
            <a:pPr lvl="2"/>
            <a:r>
              <a:rPr lang="en-US" i="1" dirty="0" smtClean="0"/>
              <a:t>OS X and Linux have a man command, which gives you help on commands</a:t>
            </a:r>
            <a:endParaRPr lang="tr-TR" b="1" dirty="0"/>
          </a:p>
          <a:p>
            <a:pPr lvl="2"/>
            <a:r>
              <a:rPr lang="en-US" i="1" dirty="0" smtClean="0"/>
              <a:t>Use the space bar to move to the next page, and q to quit looking at the help</a:t>
            </a:r>
            <a:endParaRPr lang="tr-TR" b="1" dirty="0" smtClean="0"/>
          </a:p>
          <a:p>
            <a:r>
              <a:rPr lang="tr-TR" dirty="0" smtClean="0"/>
              <a:t>Windows</a:t>
            </a:r>
          </a:p>
          <a:p>
            <a:pPr lvl="1"/>
            <a:r>
              <a:rPr lang="en-US" dirty="0" smtClean="0"/>
              <a:t>Adding a /? suffix to most commands will print the help page</a:t>
            </a:r>
            <a:endParaRPr lang="tr-TR" dirty="0" smtClean="0"/>
          </a:p>
          <a:p>
            <a:pPr lvl="1"/>
            <a:r>
              <a:rPr lang="tr-TR" dirty="0" err="1" smtClean="0"/>
              <a:t>Try</a:t>
            </a:r>
            <a:r>
              <a:rPr lang="tr-TR" dirty="0" smtClean="0"/>
              <a:t> cd /?</a:t>
            </a:r>
          </a:p>
          <a:p>
            <a:pPr lvl="1"/>
            <a:endParaRPr lang="tr-TR" dirty="0"/>
          </a:p>
        </p:txBody>
      </p:sp>
    </p:spTree>
    <p:extLst>
      <p:ext uri="{BB962C8B-B14F-4D97-AF65-F5344CB8AC3E}">
        <p14:creationId xmlns:p14="http://schemas.microsoft.com/office/powerpoint/2010/main" val="13110886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a:t>List</a:t>
            </a:r>
            <a:r>
              <a:rPr lang="tr-TR" b="1" dirty="0"/>
              <a:t> </a:t>
            </a:r>
            <a:r>
              <a:rPr lang="tr-TR" b="1" dirty="0" err="1"/>
              <a:t>files</a:t>
            </a:r>
            <a:r>
              <a:rPr lang="tr-TR" b="1" dirty="0"/>
              <a:t> </a:t>
            </a:r>
            <a:r>
              <a:rPr lang="tr-TR" b="1" dirty="0" err="1"/>
              <a:t>and</a:t>
            </a:r>
            <a:r>
              <a:rPr lang="tr-TR" b="1" dirty="0"/>
              <a:t> </a:t>
            </a:r>
            <a:r>
              <a:rPr lang="tr-TR" b="1" dirty="0" err="1" smtClean="0"/>
              <a:t>directories</a:t>
            </a:r>
            <a:r>
              <a:rPr lang="tr-TR" dirty="0" smtClean="0"/>
              <a:t>)</a:t>
            </a:r>
            <a:endParaRPr lang="tr-TR" dirty="0"/>
          </a:p>
        </p:txBody>
      </p:sp>
      <p:sp>
        <p:nvSpPr>
          <p:cNvPr id="3" name="Content Placeholder 2"/>
          <p:cNvSpPr>
            <a:spLocks noGrp="1"/>
          </p:cNvSpPr>
          <p:nvPr>
            <p:ph idx="1"/>
          </p:nvPr>
        </p:nvSpPr>
        <p:spPr/>
        <p:txBody>
          <a:bodyPr>
            <a:normAutofit fontScale="62500" lnSpcReduction="20000"/>
          </a:bodyPr>
          <a:lstStyle/>
          <a:p>
            <a:r>
              <a:rPr lang="tr-TR" dirty="0" smtClean="0"/>
              <a:t> Linux </a:t>
            </a:r>
            <a:r>
              <a:rPr lang="tr-TR" dirty="0" err="1" smtClean="0"/>
              <a:t>and</a:t>
            </a:r>
            <a:r>
              <a:rPr lang="tr-TR" dirty="0" smtClean="0"/>
              <a:t> OS X</a:t>
            </a:r>
          </a:p>
          <a:p>
            <a:pPr lvl="1"/>
            <a:r>
              <a:rPr lang="tr-TR" dirty="0" smtClean="0"/>
              <a:t>&gt; </a:t>
            </a:r>
            <a:r>
              <a:rPr lang="tr-TR" dirty="0" err="1" smtClean="0"/>
              <a:t>ls</a:t>
            </a:r>
            <a:endParaRPr lang="tr-TR" dirty="0" smtClean="0"/>
          </a:p>
          <a:p>
            <a:pPr lvl="2"/>
            <a:r>
              <a:rPr lang="tr-TR" dirty="0" smtClean="0"/>
              <a:t>Applications</a:t>
            </a:r>
          </a:p>
          <a:p>
            <a:pPr lvl="2"/>
            <a:r>
              <a:rPr lang="tr-TR" dirty="0" smtClean="0"/>
              <a:t>Desktop</a:t>
            </a:r>
          </a:p>
          <a:p>
            <a:pPr lvl="2"/>
            <a:r>
              <a:rPr lang="tr-TR" dirty="0" err="1" smtClean="0"/>
              <a:t>Downloads</a:t>
            </a:r>
            <a:endParaRPr lang="tr-TR" dirty="0" smtClean="0"/>
          </a:p>
          <a:p>
            <a:pPr lvl="2"/>
            <a:r>
              <a:rPr lang="tr-TR" dirty="0" smtClean="0"/>
              <a:t>Music</a:t>
            </a:r>
          </a:p>
          <a:p>
            <a:pPr lvl="2"/>
            <a:r>
              <a:rPr lang="tr-TR" dirty="0" smtClean="0"/>
              <a:t>...</a:t>
            </a:r>
          </a:p>
          <a:p>
            <a:pPr lvl="1"/>
            <a:r>
              <a:rPr lang="en-US" b="1" dirty="0"/>
              <a:t>ls -R</a:t>
            </a:r>
            <a:r>
              <a:rPr lang="en-US" dirty="0"/>
              <a:t> will list all the files in the sub-directories as well</a:t>
            </a:r>
          </a:p>
          <a:p>
            <a:pPr lvl="1"/>
            <a:r>
              <a:rPr lang="en-US" b="1" dirty="0"/>
              <a:t>ls -a</a:t>
            </a:r>
            <a:r>
              <a:rPr lang="en-US" dirty="0"/>
              <a:t> will show the hidden files</a:t>
            </a:r>
          </a:p>
          <a:p>
            <a:pPr lvl="1"/>
            <a:r>
              <a:rPr lang="en-US" b="1" dirty="0"/>
              <a:t>ls -al</a:t>
            </a:r>
            <a:r>
              <a:rPr lang="en-US" dirty="0"/>
              <a:t> will list the files and directories with detailed information like the permissions, size, owner, etc</a:t>
            </a:r>
            <a:r>
              <a:rPr lang="en-US" dirty="0" smtClean="0"/>
              <a:t>.</a:t>
            </a:r>
            <a:endParaRPr lang="tr-TR" dirty="0" smtClean="0"/>
          </a:p>
          <a:p>
            <a:r>
              <a:rPr lang="tr-TR" dirty="0" smtClean="0"/>
              <a:t>Windows</a:t>
            </a:r>
          </a:p>
          <a:p>
            <a:pPr lvl="1"/>
            <a:r>
              <a:rPr lang="tr-TR" dirty="0" smtClean="0"/>
              <a:t>&gt;</a:t>
            </a:r>
            <a:r>
              <a:rPr lang="tr-TR" dirty="0" err="1" smtClean="0"/>
              <a:t>dir</a:t>
            </a:r>
            <a:endParaRPr lang="tr-TR" dirty="0" smtClean="0"/>
          </a:p>
          <a:p>
            <a:pPr lvl="2"/>
            <a:r>
              <a:rPr lang="tr-TR" dirty="0" smtClean="0"/>
              <a:t> Volume in </a:t>
            </a:r>
            <a:r>
              <a:rPr lang="tr-TR" dirty="0" err="1" smtClean="0"/>
              <a:t>drive</a:t>
            </a:r>
            <a:r>
              <a:rPr lang="tr-TR" dirty="0" smtClean="0"/>
              <a:t> C is Windows</a:t>
            </a:r>
          </a:p>
          <a:p>
            <a:pPr lvl="2"/>
            <a:r>
              <a:rPr lang="tr-TR" dirty="0" smtClean="0"/>
              <a:t> Volume </a:t>
            </a:r>
            <a:r>
              <a:rPr lang="tr-TR" dirty="0" err="1" smtClean="0"/>
              <a:t>Serial</a:t>
            </a:r>
            <a:r>
              <a:rPr lang="tr-TR" dirty="0" smtClean="0"/>
              <a:t> </a:t>
            </a:r>
            <a:r>
              <a:rPr lang="tr-TR" dirty="0" err="1" smtClean="0"/>
              <a:t>Number</a:t>
            </a:r>
            <a:r>
              <a:rPr lang="tr-TR" dirty="0" smtClean="0"/>
              <a:t> is 8C3C-8F8C</a:t>
            </a:r>
          </a:p>
          <a:p>
            <a:pPr lvl="2"/>
            <a:r>
              <a:rPr lang="tr-TR" dirty="0" smtClean="0"/>
              <a:t> Directory of C:\Users\ugur.coruh</a:t>
            </a:r>
          </a:p>
          <a:p>
            <a:pPr lvl="2"/>
            <a:r>
              <a:rPr lang="tr-TR" dirty="0" smtClean="0"/>
              <a:t>10/14/2020  09:57 AM    &lt;DIR&gt;          .</a:t>
            </a:r>
          </a:p>
          <a:p>
            <a:pPr lvl="2"/>
            <a:r>
              <a:rPr lang="tr-TR" dirty="0" smtClean="0"/>
              <a:t>10/14/2020  09:57 AM    &lt;DIR&gt;          ..</a:t>
            </a:r>
          </a:p>
          <a:p>
            <a:pPr lvl="2"/>
            <a:r>
              <a:rPr lang="tr-TR" dirty="0" smtClean="0"/>
              <a:t>08/15/2020  11:00 PM    &lt;DIR&gt;          .</a:t>
            </a:r>
            <a:r>
              <a:rPr lang="tr-TR" dirty="0" err="1" smtClean="0"/>
              <a:t>android</a:t>
            </a:r>
            <a:endParaRPr lang="tr-TR" dirty="0" smtClean="0"/>
          </a:p>
          <a:p>
            <a:pPr lvl="2"/>
            <a:r>
              <a:rPr lang="tr-TR" dirty="0" smtClean="0"/>
              <a:t>06/28/2020  03:02 AM    &lt;DIR&gt;          .AndroidStudio4.0</a:t>
            </a:r>
          </a:p>
          <a:p>
            <a:pPr lvl="1"/>
            <a:endParaRPr lang="tr-TR" dirty="0"/>
          </a:p>
          <a:p>
            <a:endParaRPr lang="tr-TR" dirty="0" smtClean="0"/>
          </a:p>
          <a:p>
            <a:endParaRPr lang="tr-TR" i="1" dirty="0"/>
          </a:p>
        </p:txBody>
      </p:sp>
    </p:spTree>
    <p:extLst>
      <p:ext uri="{BB962C8B-B14F-4D97-AF65-F5344CB8AC3E}">
        <p14:creationId xmlns:p14="http://schemas.microsoft.com/office/powerpoint/2010/main" val="33213195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a:t>List</a:t>
            </a:r>
            <a:r>
              <a:rPr lang="tr-TR" b="1" dirty="0"/>
              <a:t> </a:t>
            </a:r>
            <a:r>
              <a:rPr lang="tr-TR" b="1" dirty="0" err="1"/>
              <a:t>files</a:t>
            </a:r>
            <a:r>
              <a:rPr lang="tr-TR" b="1" dirty="0"/>
              <a:t> </a:t>
            </a:r>
            <a:r>
              <a:rPr lang="tr-TR" b="1" dirty="0" err="1"/>
              <a:t>and</a:t>
            </a:r>
            <a:r>
              <a:rPr lang="tr-TR" b="1" dirty="0"/>
              <a:t> </a:t>
            </a:r>
            <a:r>
              <a:rPr lang="tr-TR" b="1" dirty="0" err="1" smtClean="0"/>
              <a:t>directories</a:t>
            </a:r>
            <a:r>
              <a:rPr lang="tr-TR" dirty="0" smtClean="0"/>
              <a:t>)</a:t>
            </a:r>
            <a:endParaRPr lang="tr-TR" dirty="0"/>
          </a:p>
        </p:txBody>
      </p:sp>
      <p:sp>
        <p:nvSpPr>
          <p:cNvPr id="3" name="Content Placeholder 2"/>
          <p:cNvSpPr>
            <a:spLocks noGrp="1"/>
          </p:cNvSpPr>
          <p:nvPr>
            <p:ph idx="1"/>
          </p:nvPr>
        </p:nvSpPr>
        <p:spPr/>
        <p:txBody>
          <a:bodyPr>
            <a:normAutofit/>
          </a:bodyPr>
          <a:lstStyle/>
          <a:p>
            <a:r>
              <a:rPr lang="tr-TR" dirty="0" smtClean="0"/>
              <a:t> Linux , OS X (</a:t>
            </a:r>
            <a:r>
              <a:rPr lang="tr-TR" dirty="0" err="1" smtClean="0"/>
              <a:t>you</a:t>
            </a:r>
            <a:r>
              <a:rPr lang="tr-TR" dirty="0" smtClean="0"/>
              <a:t> </a:t>
            </a:r>
            <a:r>
              <a:rPr lang="tr-TR" dirty="0" err="1" smtClean="0"/>
              <a:t>should</a:t>
            </a:r>
            <a:r>
              <a:rPr lang="tr-TR" dirty="0" smtClean="0"/>
              <a:t> </a:t>
            </a:r>
            <a:r>
              <a:rPr lang="tr-TR" dirty="0" err="1" smtClean="0"/>
              <a:t>install</a:t>
            </a:r>
            <a:r>
              <a:rPr lang="tr-TR" dirty="0" smtClean="0"/>
              <a:t> </a:t>
            </a:r>
            <a:r>
              <a:rPr lang="tr-TR" dirty="0" err="1" smtClean="0"/>
              <a:t>with</a:t>
            </a:r>
            <a:r>
              <a:rPr lang="tr-TR" dirty="0" smtClean="0"/>
              <a:t> «</a:t>
            </a:r>
            <a:r>
              <a:rPr lang="tr-TR" dirty="0" err="1"/>
              <a:t>brew</a:t>
            </a:r>
            <a:r>
              <a:rPr lang="tr-TR" dirty="0"/>
              <a:t> </a:t>
            </a:r>
            <a:r>
              <a:rPr lang="tr-TR" dirty="0" err="1"/>
              <a:t>install</a:t>
            </a:r>
            <a:r>
              <a:rPr lang="tr-TR" dirty="0"/>
              <a:t> </a:t>
            </a:r>
            <a:r>
              <a:rPr lang="tr-TR" dirty="0" err="1"/>
              <a:t>tree</a:t>
            </a:r>
            <a:r>
              <a:rPr lang="tr-TR" dirty="0" smtClean="0"/>
              <a:t>»), Windows</a:t>
            </a:r>
          </a:p>
          <a:p>
            <a:pPr lvl="1"/>
            <a:r>
              <a:rPr lang="tr-TR" dirty="0" smtClean="0"/>
              <a:t>&gt; </a:t>
            </a:r>
            <a:r>
              <a:rPr lang="tr-TR" dirty="0" err="1" smtClean="0"/>
              <a:t>tree</a:t>
            </a:r>
            <a:endParaRPr lang="tr-TR" dirty="0" smtClean="0"/>
          </a:p>
          <a:p>
            <a:pPr lvl="2"/>
            <a:r>
              <a:rPr lang="tr-TR" dirty="0" smtClean="0"/>
              <a:t>C:\Users\ugur.coruh\Desktop\Samples&gt;tree</a:t>
            </a:r>
          </a:p>
          <a:p>
            <a:pPr lvl="2"/>
            <a:r>
              <a:rPr lang="tr-TR" dirty="0" err="1" smtClean="0"/>
              <a:t>Folder</a:t>
            </a:r>
            <a:r>
              <a:rPr lang="tr-TR" dirty="0" smtClean="0"/>
              <a:t> PATH </a:t>
            </a:r>
            <a:r>
              <a:rPr lang="tr-TR" dirty="0" err="1" smtClean="0"/>
              <a:t>listing</a:t>
            </a:r>
            <a:r>
              <a:rPr lang="tr-TR" dirty="0" smtClean="0"/>
              <a:t> </a:t>
            </a:r>
            <a:r>
              <a:rPr lang="tr-TR" dirty="0" err="1" smtClean="0"/>
              <a:t>for</a:t>
            </a:r>
            <a:r>
              <a:rPr lang="tr-TR" dirty="0" smtClean="0"/>
              <a:t> </a:t>
            </a:r>
            <a:r>
              <a:rPr lang="tr-TR" dirty="0" err="1" smtClean="0"/>
              <a:t>volume</a:t>
            </a:r>
            <a:r>
              <a:rPr lang="tr-TR" dirty="0" smtClean="0"/>
              <a:t> Windows</a:t>
            </a:r>
          </a:p>
          <a:p>
            <a:pPr lvl="2"/>
            <a:r>
              <a:rPr lang="tr-TR" dirty="0" smtClean="0"/>
              <a:t>Volume </a:t>
            </a:r>
            <a:r>
              <a:rPr lang="tr-TR" dirty="0" err="1" smtClean="0"/>
              <a:t>serial</a:t>
            </a:r>
            <a:r>
              <a:rPr lang="tr-TR" dirty="0" smtClean="0"/>
              <a:t> </a:t>
            </a:r>
            <a:r>
              <a:rPr lang="tr-TR" dirty="0" err="1" smtClean="0"/>
              <a:t>number</a:t>
            </a:r>
            <a:r>
              <a:rPr lang="tr-TR" dirty="0" smtClean="0"/>
              <a:t> is 8C3C-8F8C</a:t>
            </a:r>
          </a:p>
          <a:p>
            <a:pPr lvl="2"/>
            <a:r>
              <a:rPr lang="tr-TR" dirty="0" smtClean="0"/>
              <a:t>C:.</a:t>
            </a:r>
          </a:p>
          <a:p>
            <a:pPr lvl="2"/>
            <a:r>
              <a:rPr lang="tr-TR" dirty="0" smtClean="0"/>
              <a:t>├───C</a:t>
            </a:r>
          </a:p>
          <a:p>
            <a:pPr lvl="2"/>
            <a:r>
              <a:rPr lang="tr-TR" dirty="0" smtClean="0"/>
              <a:t>│   └───</a:t>
            </a:r>
            <a:r>
              <a:rPr lang="tr-TR" dirty="0" err="1" smtClean="0"/>
              <a:t>HelloWorld</a:t>
            </a:r>
            <a:endParaRPr lang="tr-TR" dirty="0" smtClean="0"/>
          </a:p>
          <a:p>
            <a:pPr lvl="2"/>
            <a:r>
              <a:rPr lang="tr-TR" dirty="0" smtClean="0"/>
              <a:t>│       └───.</a:t>
            </a:r>
            <a:r>
              <a:rPr lang="tr-TR" dirty="0" err="1" smtClean="0"/>
              <a:t>vscode</a:t>
            </a:r>
            <a:endParaRPr lang="tr-TR" dirty="0" smtClean="0"/>
          </a:p>
          <a:p>
            <a:pPr lvl="2"/>
            <a:r>
              <a:rPr lang="tr-TR" dirty="0" smtClean="0"/>
              <a:t>├───</a:t>
            </a:r>
            <a:r>
              <a:rPr lang="tr-TR" dirty="0" err="1" smtClean="0"/>
              <a:t>Cpp</a:t>
            </a:r>
            <a:endParaRPr lang="tr-TR" dirty="0" smtClean="0"/>
          </a:p>
          <a:p>
            <a:pPr lvl="2"/>
            <a:r>
              <a:rPr lang="tr-TR" dirty="0" smtClean="0"/>
              <a:t>├───</a:t>
            </a:r>
            <a:r>
              <a:rPr lang="tr-TR" dirty="0" err="1" smtClean="0"/>
              <a:t>Csharp</a:t>
            </a:r>
            <a:endParaRPr lang="tr-TR" dirty="0" smtClean="0"/>
          </a:p>
          <a:p>
            <a:pPr lvl="2"/>
            <a:r>
              <a:rPr lang="tr-TR" dirty="0" smtClean="0"/>
              <a:t>└───Java</a:t>
            </a:r>
          </a:p>
          <a:p>
            <a:pPr lvl="2"/>
            <a:endParaRPr lang="tr-TR" dirty="0"/>
          </a:p>
          <a:p>
            <a:endParaRPr lang="tr-TR" dirty="0" smtClean="0"/>
          </a:p>
          <a:p>
            <a:endParaRPr lang="tr-TR" i="1" dirty="0"/>
          </a:p>
        </p:txBody>
      </p:sp>
    </p:spTree>
    <p:extLst>
      <p:ext uri="{BB962C8B-B14F-4D97-AF65-F5344CB8AC3E}">
        <p14:creationId xmlns:p14="http://schemas.microsoft.com/office/powerpoint/2010/main" val="28318115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smtClean="0"/>
              <a:t>Change</a:t>
            </a:r>
            <a:r>
              <a:rPr lang="tr-TR" b="1" dirty="0" smtClean="0"/>
              <a:t> </a:t>
            </a:r>
            <a:r>
              <a:rPr lang="tr-TR" b="1" dirty="0" err="1" smtClean="0"/>
              <a:t>Current</a:t>
            </a:r>
            <a:r>
              <a:rPr lang="tr-TR" b="1" dirty="0" smtClean="0"/>
              <a:t> Directory</a:t>
            </a:r>
            <a:r>
              <a:rPr lang="tr-TR" dirty="0" smtClean="0"/>
              <a:t>)</a:t>
            </a:r>
            <a:endParaRPr lang="tr-TR" dirty="0"/>
          </a:p>
        </p:txBody>
      </p:sp>
      <p:sp>
        <p:nvSpPr>
          <p:cNvPr id="3" name="Content Placeholder 2"/>
          <p:cNvSpPr>
            <a:spLocks noGrp="1"/>
          </p:cNvSpPr>
          <p:nvPr>
            <p:ph idx="1"/>
          </p:nvPr>
        </p:nvSpPr>
        <p:spPr/>
        <p:txBody>
          <a:bodyPr>
            <a:normAutofit fontScale="92500"/>
          </a:bodyPr>
          <a:lstStyle/>
          <a:p>
            <a:r>
              <a:rPr lang="tr-TR" dirty="0" smtClean="0"/>
              <a:t> &gt;  cd &lt;</a:t>
            </a:r>
            <a:r>
              <a:rPr lang="tr-TR" dirty="0" err="1" smtClean="0"/>
              <a:t>path</a:t>
            </a:r>
            <a:r>
              <a:rPr lang="tr-TR" dirty="0" smtClean="0"/>
              <a:t>&gt;</a:t>
            </a:r>
          </a:p>
          <a:p>
            <a:pPr lvl="1"/>
            <a:r>
              <a:rPr lang="tr-TR" dirty="0" smtClean="0"/>
              <a:t>cd Desktop  </a:t>
            </a:r>
          </a:p>
          <a:p>
            <a:pPr lvl="2"/>
            <a:r>
              <a:rPr lang="tr-TR" dirty="0" smtClean="0"/>
              <a:t>(</a:t>
            </a:r>
            <a:r>
              <a:rPr lang="tr-TR" dirty="0" err="1" smtClean="0"/>
              <a:t>print</a:t>
            </a:r>
            <a:r>
              <a:rPr lang="tr-TR" dirty="0" smtClean="0"/>
              <a:t> </a:t>
            </a:r>
            <a:r>
              <a:rPr lang="tr-TR" dirty="0" err="1" smtClean="0"/>
              <a:t>case-sensitive</a:t>
            </a:r>
            <a:r>
              <a:rPr lang="tr-TR" dirty="0" smtClean="0"/>
              <a:t> </a:t>
            </a:r>
            <a:r>
              <a:rPr lang="tr-TR" dirty="0" err="1" smtClean="0"/>
              <a:t>prefix</a:t>
            </a:r>
            <a:r>
              <a:rPr lang="tr-TR" dirty="0" smtClean="0"/>
              <a:t> of </a:t>
            </a:r>
            <a:r>
              <a:rPr lang="tr-TR" dirty="0" err="1" smtClean="0"/>
              <a:t>targer</a:t>
            </a:r>
            <a:r>
              <a:rPr lang="tr-TR" dirty="0" smtClean="0"/>
              <a:t> </a:t>
            </a:r>
            <a:r>
              <a:rPr lang="tr-TR" dirty="0" err="1" smtClean="0"/>
              <a:t>folder</a:t>
            </a:r>
            <a:r>
              <a:rPr lang="tr-TR" dirty="0" smtClean="0"/>
              <a:t> </a:t>
            </a:r>
            <a:r>
              <a:rPr lang="tr-TR" dirty="0" err="1" smtClean="0"/>
              <a:t>and</a:t>
            </a:r>
            <a:r>
              <a:rPr lang="tr-TR" dirty="0" smtClean="0"/>
              <a:t> </a:t>
            </a:r>
            <a:r>
              <a:rPr lang="tr-TR" dirty="0" err="1" smtClean="0"/>
              <a:t>use</a:t>
            </a:r>
            <a:r>
              <a:rPr lang="tr-TR" dirty="0" smtClean="0"/>
              <a:t> «</a:t>
            </a:r>
            <a:r>
              <a:rPr lang="tr-TR" dirty="0" err="1" smtClean="0"/>
              <a:t>tab</a:t>
            </a:r>
            <a:r>
              <a:rPr lang="tr-TR" dirty="0" smtClean="0"/>
              <a:t>» </a:t>
            </a:r>
            <a:r>
              <a:rPr lang="tr-TR" dirty="0" err="1" smtClean="0"/>
              <a:t>to</a:t>
            </a:r>
            <a:r>
              <a:rPr lang="tr-TR" dirty="0" smtClean="0"/>
              <a:t> </a:t>
            </a:r>
            <a:r>
              <a:rPr lang="tr-TR" dirty="0" err="1" smtClean="0"/>
              <a:t>complete</a:t>
            </a:r>
            <a:r>
              <a:rPr lang="tr-TR" dirty="0" smtClean="0"/>
              <a:t> </a:t>
            </a:r>
            <a:r>
              <a:rPr lang="tr-TR" dirty="0" err="1" smtClean="0"/>
              <a:t>or</a:t>
            </a:r>
            <a:r>
              <a:rPr lang="tr-TR" dirty="0" smtClean="0"/>
              <a:t> </a:t>
            </a:r>
            <a:r>
              <a:rPr lang="tr-TR" dirty="0" err="1" smtClean="0"/>
              <a:t>find</a:t>
            </a:r>
            <a:r>
              <a:rPr lang="tr-TR" dirty="0" smtClean="0"/>
              <a:t> </a:t>
            </a:r>
            <a:r>
              <a:rPr lang="tr-TR" dirty="0" err="1" smtClean="0"/>
              <a:t>correct</a:t>
            </a:r>
            <a:r>
              <a:rPr lang="tr-TR" dirty="0" smtClean="0"/>
              <a:t> </a:t>
            </a:r>
            <a:r>
              <a:rPr lang="tr-TR" dirty="0" err="1" smtClean="0"/>
              <a:t>folder</a:t>
            </a:r>
            <a:r>
              <a:rPr lang="tr-TR" dirty="0" smtClean="0"/>
              <a:t> )</a:t>
            </a:r>
          </a:p>
          <a:p>
            <a:r>
              <a:rPr lang="tr-TR" dirty="0" smtClean="0"/>
              <a:t>&gt; cd ..</a:t>
            </a:r>
          </a:p>
          <a:p>
            <a:pPr lvl="1"/>
            <a:r>
              <a:rPr lang="tr-TR" dirty="0" err="1" smtClean="0"/>
              <a:t>This</a:t>
            </a:r>
            <a:r>
              <a:rPr lang="tr-TR" dirty="0" smtClean="0"/>
              <a:t> </a:t>
            </a:r>
            <a:r>
              <a:rPr lang="tr-TR" dirty="0" err="1" smtClean="0"/>
              <a:t>command</a:t>
            </a:r>
            <a:r>
              <a:rPr lang="tr-TR" dirty="0" smtClean="0"/>
              <a:t> </a:t>
            </a:r>
            <a:r>
              <a:rPr lang="tr-TR" dirty="0" err="1" smtClean="0"/>
              <a:t>moves</a:t>
            </a:r>
            <a:r>
              <a:rPr lang="tr-TR" dirty="0" smtClean="0"/>
              <a:t> </a:t>
            </a:r>
            <a:r>
              <a:rPr lang="tr-TR" dirty="0" err="1" smtClean="0"/>
              <a:t>current</a:t>
            </a:r>
            <a:r>
              <a:rPr lang="tr-TR" dirty="0" smtClean="0"/>
              <a:t> </a:t>
            </a:r>
            <a:r>
              <a:rPr lang="tr-TR" dirty="0" err="1" smtClean="0"/>
              <a:t>working</a:t>
            </a:r>
            <a:r>
              <a:rPr lang="tr-TR" dirty="0" smtClean="0"/>
              <a:t> </a:t>
            </a:r>
            <a:r>
              <a:rPr lang="tr-TR" dirty="0" err="1" smtClean="0"/>
              <a:t>directory</a:t>
            </a:r>
            <a:r>
              <a:rPr lang="tr-TR" dirty="0" smtClean="0"/>
              <a:t> </a:t>
            </a:r>
            <a:r>
              <a:rPr lang="tr-TR" dirty="0" err="1" smtClean="0"/>
              <a:t>to</a:t>
            </a:r>
            <a:r>
              <a:rPr lang="tr-TR" dirty="0" smtClean="0"/>
              <a:t> </a:t>
            </a:r>
            <a:r>
              <a:rPr lang="tr-TR" dirty="0" err="1" smtClean="0"/>
              <a:t>parent</a:t>
            </a:r>
            <a:r>
              <a:rPr lang="tr-TR" dirty="0" smtClean="0"/>
              <a:t> </a:t>
            </a:r>
            <a:r>
              <a:rPr lang="tr-TR" dirty="0" err="1" smtClean="0"/>
              <a:t>directory</a:t>
            </a:r>
            <a:r>
              <a:rPr lang="tr-TR" dirty="0" smtClean="0"/>
              <a:t>.</a:t>
            </a:r>
          </a:p>
          <a:p>
            <a:pPr lvl="1"/>
            <a:r>
              <a:rPr lang="tr-TR" dirty="0"/>
              <a:t> </a:t>
            </a:r>
            <a:r>
              <a:rPr lang="tr-TR" dirty="0" err="1" smtClean="0"/>
              <a:t>You</a:t>
            </a:r>
            <a:r>
              <a:rPr lang="tr-TR" dirty="0" smtClean="0"/>
              <a:t> can </a:t>
            </a:r>
            <a:r>
              <a:rPr lang="tr-TR" dirty="0" err="1" smtClean="0"/>
              <a:t>use</a:t>
            </a:r>
            <a:r>
              <a:rPr lang="tr-TR" dirty="0" smtClean="0"/>
              <a:t> </a:t>
            </a:r>
            <a:r>
              <a:rPr lang="tr-TR" b="1" dirty="0" smtClean="0"/>
              <a:t>cd ..\..\.. </a:t>
            </a:r>
            <a:r>
              <a:rPr lang="tr-TR" dirty="0" err="1" smtClean="0"/>
              <a:t>to</a:t>
            </a:r>
            <a:r>
              <a:rPr lang="tr-TR" dirty="0" smtClean="0"/>
              <a:t> </a:t>
            </a:r>
            <a:r>
              <a:rPr lang="tr-TR" dirty="0" err="1" smtClean="0"/>
              <a:t>go</a:t>
            </a:r>
            <a:r>
              <a:rPr lang="tr-TR" dirty="0" smtClean="0"/>
              <a:t> 3 </a:t>
            </a:r>
            <a:r>
              <a:rPr lang="tr-TR" dirty="0" err="1" smtClean="0"/>
              <a:t>level</a:t>
            </a:r>
            <a:r>
              <a:rPr lang="tr-TR" dirty="0" smtClean="0"/>
              <a:t> </a:t>
            </a:r>
            <a:r>
              <a:rPr lang="tr-TR" dirty="0" err="1" smtClean="0"/>
              <a:t>up</a:t>
            </a:r>
            <a:r>
              <a:rPr lang="tr-TR" dirty="0" smtClean="0"/>
              <a:t>.</a:t>
            </a:r>
          </a:p>
          <a:p>
            <a:pPr lvl="1"/>
            <a:r>
              <a:rPr lang="tr-TR" dirty="0" err="1" smtClean="0"/>
              <a:t>Also</a:t>
            </a:r>
            <a:r>
              <a:rPr lang="tr-TR" dirty="0" smtClean="0"/>
              <a:t> </a:t>
            </a:r>
            <a:r>
              <a:rPr lang="tr-TR" dirty="0" err="1" smtClean="0"/>
              <a:t>you</a:t>
            </a:r>
            <a:r>
              <a:rPr lang="tr-TR" dirty="0" smtClean="0"/>
              <a:t> can </a:t>
            </a:r>
            <a:r>
              <a:rPr lang="tr-TR" dirty="0" err="1" smtClean="0"/>
              <a:t>change</a:t>
            </a:r>
            <a:r>
              <a:rPr lang="tr-TR" dirty="0" smtClean="0"/>
              <a:t> </a:t>
            </a:r>
            <a:r>
              <a:rPr lang="tr-TR" dirty="0" err="1" smtClean="0"/>
              <a:t>relative</a:t>
            </a:r>
            <a:r>
              <a:rPr lang="tr-TR" dirty="0" smtClean="0"/>
              <a:t> </a:t>
            </a:r>
            <a:r>
              <a:rPr lang="tr-TR" dirty="0" err="1" smtClean="0"/>
              <a:t>path</a:t>
            </a:r>
            <a:r>
              <a:rPr lang="tr-TR" dirty="0"/>
              <a:t> </a:t>
            </a:r>
            <a:r>
              <a:rPr lang="tr-TR" dirty="0" err="1" smtClean="0"/>
              <a:t>such</a:t>
            </a:r>
            <a:r>
              <a:rPr lang="tr-TR" dirty="0" smtClean="0"/>
              <a:t> as </a:t>
            </a:r>
            <a:r>
              <a:rPr lang="tr-TR" b="1" dirty="0" smtClean="0"/>
              <a:t>cd ..\..\</a:t>
            </a:r>
            <a:r>
              <a:rPr lang="tr-TR" b="1" dirty="0" err="1" smtClean="0"/>
              <a:t>target</a:t>
            </a:r>
            <a:r>
              <a:rPr lang="tr-TR" b="1" dirty="0" smtClean="0"/>
              <a:t>\</a:t>
            </a:r>
            <a:r>
              <a:rPr lang="tr-TR" b="1" dirty="0" err="1" smtClean="0"/>
              <a:t>child</a:t>
            </a:r>
            <a:r>
              <a:rPr lang="tr-TR" b="1" dirty="0" smtClean="0"/>
              <a:t>  </a:t>
            </a:r>
            <a:r>
              <a:rPr lang="tr-TR" dirty="0" smtClean="0"/>
              <a:t>; </a:t>
            </a:r>
            <a:r>
              <a:rPr lang="tr-TR" dirty="0" err="1" smtClean="0"/>
              <a:t>go</a:t>
            </a:r>
            <a:r>
              <a:rPr lang="tr-TR" dirty="0" smtClean="0"/>
              <a:t> 2 </a:t>
            </a:r>
            <a:r>
              <a:rPr lang="tr-TR" dirty="0" err="1" smtClean="0"/>
              <a:t>level</a:t>
            </a:r>
            <a:r>
              <a:rPr lang="tr-TR" dirty="0" smtClean="0"/>
              <a:t> </a:t>
            </a:r>
            <a:r>
              <a:rPr lang="tr-TR" dirty="0" err="1" smtClean="0"/>
              <a:t>up</a:t>
            </a:r>
            <a:r>
              <a:rPr lang="tr-TR" dirty="0" smtClean="0"/>
              <a:t> </a:t>
            </a:r>
            <a:r>
              <a:rPr lang="tr-TR" dirty="0" err="1" smtClean="0"/>
              <a:t>and</a:t>
            </a:r>
            <a:r>
              <a:rPr lang="tr-TR" dirty="0" smtClean="0"/>
              <a:t> </a:t>
            </a:r>
            <a:r>
              <a:rPr lang="tr-TR" dirty="0" err="1" smtClean="0"/>
              <a:t>then</a:t>
            </a:r>
            <a:r>
              <a:rPr lang="tr-TR" dirty="0" smtClean="0"/>
              <a:t> </a:t>
            </a:r>
            <a:r>
              <a:rPr lang="tr-TR" dirty="0" err="1" smtClean="0"/>
              <a:t>go</a:t>
            </a:r>
            <a:r>
              <a:rPr lang="tr-TR" dirty="0" smtClean="0"/>
              <a:t> </a:t>
            </a:r>
            <a:r>
              <a:rPr lang="tr-TR" dirty="0" err="1" smtClean="0"/>
              <a:t>to</a:t>
            </a:r>
            <a:r>
              <a:rPr lang="tr-TR" dirty="0" smtClean="0"/>
              <a:t> </a:t>
            </a:r>
            <a:r>
              <a:rPr lang="tr-TR" dirty="0" err="1" smtClean="0"/>
              <a:t>target</a:t>
            </a:r>
            <a:r>
              <a:rPr lang="tr-TR" dirty="0" smtClean="0"/>
              <a:t> </a:t>
            </a:r>
            <a:r>
              <a:rPr lang="tr-TR" dirty="0" err="1" smtClean="0"/>
              <a:t>and</a:t>
            </a:r>
            <a:r>
              <a:rPr lang="tr-TR" dirty="0" smtClean="0"/>
              <a:t> </a:t>
            </a:r>
            <a:r>
              <a:rPr lang="tr-TR" dirty="0" err="1" smtClean="0"/>
              <a:t>child</a:t>
            </a:r>
            <a:r>
              <a:rPr lang="tr-TR" dirty="0" smtClean="0"/>
              <a:t> </a:t>
            </a:r>
            <a:r>
              <a:rPr lang="tr-TR" dirty="0" err="1" smtClean="0"/>
              <a:t>folders</a:t>
            </a:r>
            <a:r>
              <a:rPr lang="tr-TR" dirty="0" smtClean="0"/>
              <a:t>.</a:t>
            </a:r>
          </a:p>
          <a:p>
            <a:pPr lvl="1"/>
            <a:r>
              <a:rPr lang="tr-TR" dirty="0" err="1" smtClean="0"/>
              <a:t>To</a:t>
            </a:r>
            <a:r>
              <a:rPr lang="tr-TR" dirty="0" smtClean="0"/>
              <a:t> </a:t>
            </a:r>
            <a:r>
              <a:rPr lang="tr-TR" dirty="0" err="1" smtClean="0"/>
              <a:t>directly</a:t>
            </a:r>
            <a:r>
              <a:rPr lang="tr-TR" dirty="0" smtClean="0"/>
              <a:t> </a:t>
            </a:r>
            <a:r>
              <a:rPr lang="tr-TR" dirty="0" err="1" smtClean="0"/>
              <a:t>go</a:t>
            </a:r>
            <a:r>
              <a:rPr lang="tr-TR" dirty="0" smtClean="0"/>
              <a:t> </a:t>
            </a:r>
            <a:r>
              <a:rPr lang="tr-TR" dirty="0" err="1" smtClean="0"/>
              <a:t>to</a:t>
            </a:r>
            <a:r>
              <a:rPr lang="tr-TR" dirty="0" smtClean="0"/>
              <a:t> </a:t>
            </a:r>
            <a:r>
              <a:rPr lang="tr-TR" dirty="0" err="1" smtClean="0"/>
              <a:t>folder</a:t>
            </a:r>
            <a:r>
              <a:rPr lang="tr-TR" dirty="0" smtClean="0"/>
              <a:t> </a:t>
            </a:r>
            <a:r>
              <a:rPr lang="tr-TR" dirty="0" err="1" smtClean="0"/>
              <a:t>write</a:t>
            </a:r>
            <a:r>
              <a:rPr lang="tr-TR" dirty="0" smtClean="0"/>
              <a:t> </a:t>
            </a:r>
            <a:r>
              <a:rPr lang="tr-TR" dirty="0" err="1" smtClean="0"/>
              <a:t>full</a:t>
            </a:r>
            <a:r>
              <a:rPr lang="tr-TR" dirty="0" smtClean="0"/>
              <a:t> </a:t>
            </a:r>
            <a:r>
              <a:rPr lang="tr-TR" dirty="0" err="1" smtClean="0"/>
              <a:t>path</a:t>
            </a:r>
            <a:r>
              <a:rPr lang="tr-TR" dirty="0" smtClean="0"/>
              <a:t> of file </a:t>
            </a:r>
            <a:r>
              <a:rPr lang="tr-TR" b="1" dirty="0" smtClean="0"/>
              <a:t>cd C:\temp\build\target\child</a:t>
            </a:r>
            <a:endParaRPr lang="tr-TR" b="1" dirty="0"/>
          </a:p>
          <a:p>
            <a:r>
              <a:rPr lang="tr-TR" dirty="0" smtClean="0"/>
              <a:t>&gt;</a:t>
            </a:r>
            <a:r>
              <a:rPr lang="en-US" dirty="0" smtClean="0"/>
              <a:t>cd- (with a hyphen) to move to your previous directory</a:t>
            </a:r>
            <a:endParaRPr lang="tr-TR" dirty="0" smtClean="0"/>
          </a:p>
          <a:p>
            <a:r>
              <a:rPr lang="tr-TR" dirty="0" err="1" smtClean="0"/>
              <a:t>We</a:t>
            </a:r>
            <a:r>
              <a:rPr lang="tr-TR" dirty="0" smtClean="0"/>
              <a:t> </a:t>
            </a:r>
            <a:r>
              <a:rPr lang="tr-TR" dirty="0" err="1" smtClean="0"/>
              <a:t>will</a:t>
            </a:r>
            <a:r>
              <a:rPr lang="tr-TR" dirty="0" smtClean="0"/>
              <a:t> </a:t>
            </a:r>
            <a:r>
              <a:rPr lang="tr-TR" dirty="0" err="1" smtClean="0"/>
              <a:t>use</a:t>
            </a:r>
            <a:r>
              <a:rPr lang="tr-TR" dirty="0" smtClean="0"/>
              <a:t> </a:t>
            </a:r>
            <a:r>
              <a:rPr lang="tr-TR" dirty="0" err="1" smtClean="0"/>
              <a:t>this</a:t>
            </a:r>
            <a:r>
              <a:rPr lang="tr-TR" dirty="0" smtClean="0"/>
              <a:t> </a:t>
            </a:r>
            <a:r>
              <a:rPr lang="tr-TR" dirty="0" err="1" smtClean="0"/>
              <a:t>feature</a:t>
            </a:r>
            <a:r>
              <a:rPr lang="tr-TR" dirty="0" smtClean="0"/>
              <a:t> </a:t>
            </a:r>
            <a:r>
              <a:rPr lang="tr-TR" dirty="0" err="1" smtClean="0"/>
              <a:t>with</a:t>
            </a:r>
            <a:r>
              <a:rPr lang="tr-TR" dirty="0" smtClean="0"/>
              <a:t> CMAKE!</a:t>
            </a:r>
          </a:p>
          <a:p>
            <a:endParaRPr lang="tr-TR" dirty="0" smtClean="0"/>
          </a:p>
          <a:p>
            <a:endParaRPr lang="tr-TR" i="1" dirty="0"/>
          </a:p>
        </p:txBody>
      </p:sp>
    </p:spTree>
    <p:extLst>
      <p:ext uri="{BB962C8B-B14F-4D97-AF65-F5344CB8AC3E}">
        <p14:creationId xmlns:p14="http://schemas.microsoft.com/office/powerpoint/2010/main" val="1313521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smtClean="0"/>
              <a:t>Change</a:t>
            </a:r>
            <a:r>
              <a:rPr lang="tr-TR" b="1" dirty="0" smtClean="0"/>
              <a:t> </a:t>
            </a:r>
            <a:r>
              <a:rPr lang="tr-TR" b="1" dirty="0" err="1" smtClean="0"/>
              <a:t>Current</a:t>
            </a:r>
            <a:r>
              <a:rPr lang="tr-TR" b="1" dirty="0" smtClean="0"/>
              <a:t> Directory</a:t>
            </a:r>
            <a:r>
              <a:rPr lang="tr-TR" dirty="0" smtClean="0"/>
              <a:t>)</a:t>
            </a:r>
            <a:endParaRPr lang="tr-TR" dirty="0"/>
          </a:p>
        </p:txBody>
      </p:sp>
      <p:sp>
        <p:nvSpPr>
          <p:cNvPr id="3" name="Content Placeholder 2"/>
          <p:cNvSpPr>
            <a:spLocks noGrp="1"/>
          </p:cNvSpPr>
          <p:nvPr>
            <p:ph idx="1"/>
          </p:nvPr>
        </p:nvSpPr>
        <p:spPr/>
        <p:txBody>
          <a:bodyPr>
            <a:normAutofit lnSpcReduction="10000"/>
          </a:bodyPr>
          <a:lstStyle/>
          <a:p>
            <a:r>
              <a:rPr lang="tr-TR" dirty="0" smtClean="0"/>
              <a:t> &gt;  cd &lt;</a:t>
            </a:r>
            <a:r>
              <a:rPr lang="tr-TR" dirty="0" err="1" smtClean="0"/>
              <a:t>path</a:t>
            </a:r>
            <a:r>
              <a:rPr lang="tr-TR" dirty="0" smtClean="0"/>
              <a:t>&gt;</a:t>
            </a:r>
          </a:p>
          <a:p>
            <a:pPr lvl="1"/>
            <a:r>
              <a:rPr lang="tr-TR" dirty="0" smtClean="0"/>
              <a:t>cd Desktop  </a:t>
            </a:r>
          </a:p>
          <a:p>
            <a:pPr lvl="2"/>
            <a:r>
              <a:rPr lang="tr-TR" dirty="0" smtClean="0"/>
              <a:t>(</a:t>
            </a:r>
            <a:r>
              <a:rPr lang="tr-TR" dirty="0" err="1" smtClean="0"/>
              <a:t>print</a:t>
            </a:r>
            <a:r>
              <a:rPr lang="tr-TR" dirty="0" smtClean="0"/>
              <a:t> </a:t>
            </a:r>
            <a:r>
              <a:rPr lang="tr-TR" dirty="0" err="1" smtClean="0"/>
              <a:t>case-sensitive</a:t>
            </a:r>
            <a:r>
              <a:rPr lang="tr-TR" dirty="0" smtClean="0"/>
              <a:t> </a:t>
            </a:r>
            <a:r>
              <a:rPr lang="tr-TR" dirty="0" err="1" smtClean="0"/>
              <a:t>prefix</a:t>
            </a:r>
            <a:r>
              <a:rPr lang="tr-TR" dirty="0" smtClean="0"/>
              <a:t> of </a:t>
            </a:r>
            <a:r>
              <a:rPr lang="tr-TR" dirty="0" err="1" smtClean="0"/>
              <a:t>targer</a:t>
            </a:r>
            <a:r>
              <a:rPr lang="tr-TR" dirty="0" smtClean="0"/>
              <a:t> </a:t>
            </a:r>
            <a:r>
              <a:rPr lang="tr-TR" dirty="0" err="1" smtClean="0"/>
              <a:t>folder</a:t>
            </a:r>
            <a:r>
              <a:rPr lang="tr-TR" dirty="0" smtClean="0"/>
              <a:t> </a:t>
            </a:r>
            <a:r>
              <a:rPr lang="tr-TR" dirty="0" err="1" smtClean="0"/>
              <a:t>and</a:t>
            </a:r>
            <a:r>
              <a:rPr lang="tr-TR" dirty="0" smtClean="0"/>
              <a:t> </a:t>
            </a:r>
            <a:r>
              <a:rPr lang="tr-TR" dirty="0" err="1" smtClean="0"/>
              <a:t>use</a:t>
            </a:r>
            <a:r>
              <a:rPr lang="tr-TR" dirty="0" smtClean="0"/>
              <a:t> «</a:t>
            </a:r>
            <a:r>
              <a:rPr lang="tr-TR" dirty="0" err="1" smtClean="0"/>
              <a:t>tab</a:t>
            </a:r>
            <a:r>
              <a:rPr lang="tr-TR" dirty="0" smtClean="0"/>
              <a:t>» </a:t>
            </a:r>
            <a:r>
              <a:rPr lang="tr-TR" dirty="0" err="1" smtClean="0"/>
              <a:t>to</a:t>
            </a:r>
            <a:r>
              <a:rPr lang="tr-TR" dirty="0" smtClean="0"/>
              <a:t> </a:t>
            </a:r>
            <a:r>
              <a:rPr lang="tr-TR" dirty="0" err="1" smtClean="0"/>
              <a:t>complete</a:t>
            </a:r>
            <a:r>
              <a:rPr lang="tr-TR" dirty="0" smtClean="0"/>
              <a:t> </a:t>
            </a:r>
            <a:r>
              <a:rPr lang="tr-TR" dirty="0" err="1" smtClean="0"/>
              <a:t>or</a:t>
            </a:r>
            <a:r>
              <a:rPr lang="tr-TR" dirty="0" smtClean="0"/>
              <a:t> </a:t>
            </a:r>
            <a:r>
              <a:rPr lang="tr-TR" dirty="0" err="1" smtClean="0"/>
              <a:t>find</a:t>
            </a:r>
            <a:r>
              <a:rPr lang="tr-TR" dirty="0" smtClean="0"/>
              <a:t> </a:t>
            </a:r>
            <a:r>
              <a:rPr lang="tr-TR" dirty="0" err="1" smtClean="0"/>
              <a:t>correct</a:t>
            </a:r>
            <a:r>
              <a:rPr lang="tr-TR" dirty="0" smtClean="0"/>
              <a:t> </a:t>
            </a:r>
            <a:r>
              <a:rPr lang="tr-TR" dirty="0" err="1" smtClean="0"/>
              <a:t>folder</a:t>
            </a:r>
            <a:r>
              <a:rPr lang="tr-TR" dirty="0" smtClean="0"/>
              <a:t> )</a:t>
            </a:r>
          </a:p>
          <a:p>
            <a:r>
              <a:rPr lang="tr-TR" dirty="0" smtClean="0"/>
              <a:t>&gt; cd ..</a:t>
            </a:r>
          </a:p>
          <a:p>
            <a:pPr lvl="1"/>
            <a:r>
              <a:rPr lang="tr-TR" dirty="0" err="1" smtClean="0"/>
              <a:t>This</a:t>
            </a:r>
            <a:r>
              <a:rPr lang="tr-TR" dirty="0" smtClean="0"/>
              <a:t> </a:t>
            </a:r>
            <a:r>
              <a:rPr lang="tr-TR" dirty="0" err="1" smtClean="0"/>
              <a:t>command</a:t>
            </a:r>
            <a:r>
              <a:rPr lang="tr-TR" dirty="0" smtClean="0"/>
              <a:t> </a:t>
            </a:r>
            <a:r>
              <a:rPr lang="tr-TR" dirty="0" err="1" smtClean="0"/>
              <a:t>moves</a:t>
            </a:r>
            <a:r>
              <a:rPr lang="tr-TR" dirty="0" smtClean="0"/>
              <a:t> </a:t>
            </a:r>
            <a:r>
              <a:rPr lang="tr-TR" dirty="0" err="1" smtClean="0"/>
              <a:t>current</a:t>
            </a:r>
            <a:r>
              <a:rPr lang="tr-TR" dirty="0" smtClean="0"/>
              <a:t> </a:t>
            </a:r>
            <a:r>
              <a:rPr lang="tr-TR" dirty="0" err="1" smtClean="0"/>
              <a:t>working</a:t>
            </a:r>
            <a:r>
              <a:rPr lang="tr-TR" dirty="0" smtClean="0"/>
              <a:t> </a:t>
            </a:r>
            <a:r>
              <a:rPr lang="tr-TR" dirty="0" err="1" smtClean="0"/>
              <a:t>directory</a:t>
            </a:r>
            <a:r>
              <a:rPr lang="tr-TR" dirty="0" smtClean="0"/>
              <a:t> </a:t>
            </a:r>
            <a:r>
              <a:rPr lang="tr-TR" dirty="0" err="1" smtClean="0"/>
              <a:t>to</a:t>
            </a:r>
            <a:r>
              <a:rPr lang="tr-TR" dirty="0" smtClean="0"/>
              <a:t> </a:t>
            </a:r>
            <a:r>
              <a:rPr lang="tr-TR" dirty="0" err="1" smtClean="0"/>
              <a:t>parent</a:t>
            </a:r>
            <a:r>
              <a:rPr lang="tr-TR" dirty="0" smtClean="0"/>
              <a:t> </a:t>
            </a:r>
            <a:r>
              <a:rPr lang="tr-TR" dirty="0" err="1" smtClean="0"/>
              <a:t>directory</a:t>
            </a:r>
            <a:r>
              <a:rPr lang="tr-TR" dirty="0" smtClean="0"/>
              <a:t>.</a:t>
            </a:r>
          </a:p>
          <a:p>
            <a:pPr lvl="1"/>
            <a:r>
              <a:rPr lang="tr-TR" dirty="0"/>
              <a:t> </a:t>
            </a:r>
            <a:r>
              <a:rPr lang="tr-TR" dirty="0" err="1" smtClean="0"/>
              <a:t>You</a:t>
            </a:r>
            <a:r>
              <a:rPr lang="tr-TR" dirty="0" smtClean="0"/>
              <a:t> can </a:t>
            </a:r>
            <a:r>
              <a:rPr lang="tr-TR" dirty="0" err="1" smtClean="0"/>
              <a:t>use</a:t>
            </a:r>
            <a:r>
              <a:rPr lang="tr-TR" dirty="0" smtClean="0"/>
              <a:t> </a:t>
            </a:r>
            <a:r>
              <a:rPr lang="tr-TR" b="1" dirty="0" smtClean="0"/>
              <a:t>cd ..\..\.. </a:t>
            </a:r>
            <a:r>
              <a:rPr lang="tr-TR" dirty="0" err="1" smtClean="0"/>
              <a:t>to</a:t>
            </a:r>
            <a:r>
              <a:rPr lang="tr-TR" dirty="0" smtClean="0"/>
              <a:t> </a:t>
            </a:r>
            <a:r>
              <a:rPr lang="tr-TR" dirty="0" err="1" smtClean="0"/>
              <a:t>go</a:t>
            </a:r>
            <a:r>
              <a:rPr lang="tr-TR" dirty="0" smtClean="0"/>
              <a:t> 3 </a:t>
            </a:r>
            <a:r>
              <a:rPr lang="tr-TR" dirty="0" err="1" smtClean="0"/>
              <a:t>level</a:t>
            </a:r>
            <a:r>
              <a:rPr lang="tr-TR" dirty="0" smtClean="0"/>
              <a:t> </a:t>
            </a:r>
            <a:r>
              <a:rPr lang="tr-TR" dirty="0" err="1" smtClean="0"/>
              <a:t>up</a:t>
            </a:r>
            <a:r>
              <a:rPr lang="tr-TR" dirty="0" smtClean="0"/>
              <a:t>.</a:t>
            </a:r>
          </a:p>
          <a:p>
            <a:pPr lvl="1"/>
            <a:r>
              <a:rPr lang="tr-TR" dirty="0" err="1" smtClean="0"/>
              <a:t>Also</a:t>
            </a:r>
            <a:r>
              <a:rPr lang="tr-TR" dirty="0" smtClean="0"/>
              <a:t> </a:t>
            </a:r>
            <a:r>
              <a:rPr lang="tr-TR" dirty="0" err="1" smtClean="0"/>
              <a:t>you</a:t>
            </a:r>
            <a:r>
              <a:rPr lang="tr-TR" dirty="0" smtClean="0"/>
              <a:t> can </a:t>
            </a:r>
            <a:r>
              <a:rPr lang="tr-TR" dirty="0" err="1" smtClean="0"/>
              <a:t>change</a:t>
            </a:r>
            <a:r>
              <a:rPr lang="tr-TR" dirty="0" smtClean="0"/>
              <a:t> </a:t>
            </a:r>
            <a:r>
              <a:rPr lang="tr-TR" dirty="0" err="1" smtClean="0"/>
              <a:t>relative</a:t>
            </a:r>
            <a:r>
              <a:rPr lang="tr-TR" dirty="0" smtClean="0"/>
              <a:t> </a:t>
            </a:r>
            <a:r>
              <a:rPr lang="tr-TR" dirty="0" err="1" smtClean="0"/>
              <a:t>path</a:t>
            </a:r>
            <a:r>
              <a:rPr lang="tr-TR" dirty="0"/>
              <a:t> </a:t>
            </a:r>
            <a:r>
              <a:rPr lang="tr-TR" dirty="0" err="1" smtClean="0"/>
              <a:t>such</a:t>
            </a:r>
            <a:r>
              <a:rPr lang="tr-TR" dirty="0" smtClean="0"/>
              <a:t> as </a:t>
            </a:r>
            <a:r>
              <a:rPr lang="tr-TR" b="1" dirty="0" smtClean="0"/>
              <a:t>cd ..\..\</a:t>
            </a:r>
            <a:r>
              <a:rPr lang="tr-TR" b="1" dirty="0" err="1" smtClean="0"/>
              <a:t>target</a:t>
            </a:r>
            <a:r>
              <a:rPr lang="tr-TR" b="1" dirty="0" smtClean="0"/>
              <a:t>\</a:t>
            </a:r>
            <a:r>
              <a:rPr lang="tr-TR" b="1" dirty="0" err="1" smtClean="0"/>
              <a:t>child</a:t>
            </a:r>
            <a:r>
              <a:rPr lang="tr-TR" b="1" dirty="0" smtClean="0"/>
              <a:t>  </a:t>
            </a:r>
            <a:r>
              <a:rPr lang="tr-TR" dirty="0" smtClean="0"/>
              <a:t>; </a:t>
            </a:r>
            <a:r>
              <a:rPr lang="tr-TR" dirty="0" err="1" smtClean="0"/>
              <a:t>go</a:t>
            </a:r>
            <a:r>
              <a:rPr lang="tr-TR" dirty="0" smtClean="0"/>
              <a:t> 2 </a:t>
            </a:r>
            <a:r>
              <a:rPr lang="tr-TR" dirty="0" err="1" smtClean="0"/>
              <a:t>level</a:t>
            </a:r>
            <a:r>
              <a:rPr lang="tr-TR" dirty="0" smtClean="0"/>
              <a:t> </a:t>
            </a:r>
            <a:r>
              <a:rPr lang="tr-TR" dirty="0" err="1" smtClean="0"/>
              <a:t>up</a:t>
            </a:r>
            <a:r>
              <a:rPr lang="tr-TR" dirty="0" smtClean="0"/>
              <a:t> </a:t>
            </a:r>
            <a:r>
              <a:rPr lang="tr-TR" dirty="0" err="1" smtClean="0"/>
              <a:t>and</a:t>
            </a:r>
            <a:r>
              <a:rPr lang="tr-TR" dirty="0" smtClean="0"/>
              <a:t> </a:t>
            </a:r>
            <a:r>
              <a:rPr lang="tr-TR" dirty="0" err="1" smtClean="0"/>
              <a:t>then</a:t>
            </a:r>
            <a:r>
              <a:rPr lang="tr-TR" dirty="0" smtClean="0"/>
              <a:t> </a:t>
            </a:r>
            <a:r>
              <a:rPr lang="tr-TR" dirty="0" err="1" smtClean="0"/>
              <a:t>go</a:t>
            </a:r>
            <a:r>
              <a:rPr lang="tr-TR" dirty="0" smtClean="0"/>
              <a:t> </a:t>
            </a:r>
            <a:r>
              <a:rPr lang="tr-TR" dirty="0" err="1" smtClean="0"/>
              <a:t>to</a:t>
            </a:r>
            <a:r>
              <a:rPr lang="tr-TR" dirty="0" smtClean="0"/>
              <a:t> </a:t>
            </a:r>
            <a:r>
              <a:rPr lang="tr-TR" dirty="0" err="1" smtClean="0"/>
              <a:t>target</a:t>
            </a:r>
            <a:r>
              <a:rPr lang="tr-TR" dirty="0" smtClean="0"/>
              <a:t> </a:t>
            </a:r>
            <a:r>
              <a:rPr lang="tr-TR" dirty="0" err="1" smtClean="0"/>
              <a:t>and</a:t>
            </a:r>
            <a:r>
              <a:rPr lang="tr-TR" dirty="0" smtClean="0"/>
              <a:t> </a:t>
            </a:r>
            <a:r>
              <a:rPr lang="tr-TR" dirty="0" err="1" smtClean="0"/>
              <a:t>child</a:t>
            </a:r>
            <a:r>
              <a:rPr lang="tr-TR" dirty="0" smtClean="0"/>
              <a:t> </a:t>
            </a:r>
            <a:r>
              <a:rPr lang="tr-TR" dirty="0" err="1" smtClean="0"/>
              <a:t>folders</a:t>
            </a:r>
            <a:r>
              <a:rPr lang="tr-TR" dirty="0" smtClean="0"/>
              <a:t>.</a:t>
            </a:r>
          </a:p>
          <a:p>
            <a:pPr lvl="1"/>
            <a:r>
              <a:rPr lang="tr-TR" dirty="0" err="1" smtClean="0"/>
              <a:t>To</a:t>
            </a:r>
            <a:r>
              <a:rPr lang="tr-TR" dirty="0" smtClean="0"/>
              <a:t> </a:t>
            </a:r>
            <a:r>
              <a:rPr lang="tr-TR" dirty="0" err="1" smtClean="0"/>
              <a:t>directly</a:t>
            </a:r>
            <a:r>
              <a:rPr lang="tr-TR" dirty="0" smtClean="0"/>
              <a:t> </a:t>
            </a:r>
            <a:r>
              <a:rPr lang="tr-TR" dirty="0" err="1" smtClean="0"/>
              <a:t>go</a:t>
            </a:r>
            <a:r>
              <a:rPr lang="tr-TR" dirty="0" smtClean="0"/>
              <a:t> </a:t>
            </a:r>
            <a:r>
              <a:rPr lang="tr-TR" dirty="0" err="1" smtClean="0"/>
              <a:t>to</a:t>
            </a:r>
            <a:r>
              <a:rPr lang="tr-TR" dirty="0" smtClean="0"/>
              <a:t> </a:t>
            </a:r>
            <a:r>
              <a:rPr lang="tr-TR" dirty="0" err="1" smtClean="0"/>
              <a:t>folder</a:t>
            </a:r>
            <a:r>
              <a:rPr lang="tr-TR" dirty="0" smtClean="0"/>
              <a:t> </a:t>
            </a:r>
            <a:r>
              <a:rPr lang="tr-TR" dirty="0" err="1" smtClean="0"/>
              <a:t>write</a:t>
            </a:r>
            <a:r>
              <a:rPr lang="tr-TR" dirty="0" smtClean="0"/>
              <a:t> </a:t>
            </a:r>
            <a:r>
              <a:rPr lang="tr-TR" dirty="0" err="1" smtClean="0"/>
              <a:t>full</a:t>
            </a:r>
            <a:r>
              <a:rPr lang="tr-TR" dirty="0" smtClean="0"/>
              <a:t> </a:t>
            </a:r>
            <a:r>
              <a:rPr lang="tr-TR" dirty="0" err="1" smtClean="0"/>
              <a:t>path</a:t>
            </a:r>
            <a:r>
              <a:rPr lang="tr-TR" dirty="0" smtClean="0"/>
              <a:t> of file </a:t>
            </a:r>
            <a:r>
              <a:rPr lang="tr-TR" b="1" dirty="0" smtClean="0"/>
              <a:t>cd C:\temp\build\target\child</a:t>
            </a:r>
            <a:endParaRPr lang="tr-TR" b="1" dirty="0"/>
          </a:p>
          <a:p>
            <a:r>
              <a:rPr lang="tr-TR" dirty="0" err="1" smtClean="0"/>
              <a:t>We</a:t>
            </a:r>
            <a:r>
              <a:rPr lang="tr-TR" dirty="0" smtClean="0"/>
              <a:t> </a:t>
            </a:r>
            <a:r>
              <a:rPr lang="tr-TR" dirty="0" err="1" smtClean="0"/>
              <a:t>will</a:t>
            </a:r>
            <a:r>
              <a:rPr lang="tr-TR" dirty="0" smtClean="0"/>
              <a:t> </a:t>
            </a:r>
            <a:r>
              <a:rPr lang="tr-TR" dirty="0" err="1" smtClean="0"/>
              <a:t>use</a:t>
            </a:r>
            <a:r>
              <a:rPr lang="tr-TR" dirty="0" smtClean="0"/>
              <a:t> </a:t>
            </a:r>
            <a:r>
              <a:rPr lang="tr-TR" dirty="0" err="1" smtClean="0"/>
              <a:t>this</a:t>
            </a:r>
            <a:r>
              <a:rPr lang="tr-TR" dirty="0" smtClean="0"/>
              <a:t> </a:t>
            </a:r>
            <a:r>
              <a:rPr lang="tr-TR" dirty="0" err="1" smtClean="0"/>
              <a:t>feature</a:t>
            </a:r>
            <a:r>
              <a:rPr lang="tr-TR" dirty="0" smtClean="0"/>
              <a:t> </a:t>
            </a:r>
            <a:r>
              <a:rPr lang="tr-TR" dirty="0" err="1" smtClean="0"/>
              <a:t>with</a:t>
            </a:r>
            <a:r>
              <a:rPr lang="tr-TR" dirty="0" smtClean="0"/>
              <a:t> CMAKE!</a:t>
            </a:r>
          </a:p>
          <a:p>
            <a:endParaRPr lang="tr-TR" i="1" dirty="0"/>
          </a:p>
        </p:txBody>
      </p:sp>
    </p:spTree>
    <p:extLst>
      <p:ext uri="{BB962C8B-B14F-4D97-AF65-F5344CB8AC3E}">
        <p14:creationId xmlns:p14="http://schemas.microsoft.com/office/powerpoint/2010/main" val="31411581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Operating </a:t>
            </a:r>
            <a:r>
              <a:rPr lang="tr-TR" dirty="0" err="1" smtClean="0"/>
              <a:t>Systems</a:t>
            </a:r>
            <a:endParaRPr lang="tr-TR" dirty="0"/>
          </a:p>
        </p:txBody>
      </p:sp>
      <p:pic>
        <p:nvPicPr>
          <p:cNvPr id="93186" name="Picture 2" descr="Linux vs MAC vs Window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4500" y="2672556"/>
            <a:ext cx="876300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4990" y="6061425"/>
            <a:ext cx="5121146" cy="369332"/>
          </a:xfrm>
          <a:prstGeom prst="rect">
            <a:avLst/>
          </a:prstGeom>
        </p:spPr>
        <p:txBody>
          <a:bodyPr wrap="none">
            <a:spAutoFit/>
          </a:bodyPr>
          <a:lstStyle/>
          <a:p>
            <a:r>
              <a:rPr lang="tr-TR" dirty="0" smtClean="0"/>
              <a:t>https://www.educba.com/linux-vs-mac-vs-windows/</a:t>
            </a:r>
            <a:endParaRPr lang="tr-TR" dirty="0"/>
          </a:p>
        </p:txBody>
      </p:sp>
    </p:spTree>
    <p:extLst>
      <p:ext uri="{BB962C8B-B14F-4D97-AF65-F5344CB8AC3E}">
        <p14:creationId xmlns:p14="http://schemas.microsoft.com/office/powerpoint/2010/main" val="1066865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smtClean="0"/>
              <a:t>Create</a:t>
            </a:r>
            <a:r>
              <a:rPr lang="tr-TR" b="1" dirty="0" smtClean="0"/>
              <a:t> Directory</a:t>
            </a:r>
            <a:r>
              <a:rPr lang="tr-TR" dirty="0" smtClean="0"/>
              <a:t>)</a:t>
            </a:r>
            <a:endParaRPr lang="tr-TR" dirty="0"/>
          </a:p>
        </p:txBody>
      </p:sp>
      <p:sp>
        <p:nvSpPr>
          <p:cNvPr id="3" name="Content Placeholder 2"/>
          <p:cNvSpPr>
            <a:spLocks noGrp="1"/>
          </p:cNvSpPr>
          <p:nvPr>
            <p:ph idx="1"/>
          </p:nvPr>
        </p:nvSpPr>
        <p:spPr/>
        <p:txBody>
          <a:bodyPr>
            <a:normAutofit fontScale="92500"/>
          </a:bodyPr>
          <a:lstStyle/>
          <a:p>
            <a:r>
              <a:rPr lang="tr-TR" dirty="0" smtClean="0"/>
              <a:t> Windows, Linux, OS X</a:t>
            </a:r>
          </a:p>
          <a:p>
            <a:pPr lvl="1"/>
            <a:r>
              <a:rPr lang="tr-TR" dirty="0" smtClean="0"/>
              <a:t>&gt; </a:t>
            </a:r>
            <a:r>
              <a:rPr lang="tr-TR" dirty="0" err="1" smtClean="0"/>
              <a:t>mkdir</a:t>
            </a:r>
            <a:r>
              <a:rPr lang="tr-TR" dirty="0" smtClean="0"/>
              <a:t> </a:t>
            </a:r>
            <a:r>
              <a:rPr lang="tr-TR" dirty="0" err="1" smtClean="0"/>
              <a:t>folder_name</a:t>
            </a:r>
            <a:endParaRPr lang="tr-TR" dirty="0" smtClean="0"/>
          </a:p>
          <a:p>
            <a:pPr lvl="1"/>
            <a:r>
              <a:rPr lang="en-US" dirty="0"/>
              <a:t>To generate a new directory inside another directory, use this Linux basic command </a:t>
            </a:r>
            <a:r>
              <a:rPr lang="en-US" b="1" dirty="0" err="1"/>
              <a:t>mkdir</a:t>
            </a:r>
            <a:r>
              <a:rPr lang="en-US" b="1" dirty="0"/>
              <a:t> Music/</a:t>
            </a:r>
            <a:r>
              <a:rPr lang="en-US" b="1" dirty="0" err="1"/>
              <a:t>Newfile</a:t>
            </a:r>
            <a:endParaRPr lang="en-US" dirty="0"/>
          </a:p>
          <a:p>
            <a:pPr lvl="1"/>
            <a:r>
              <a:rPr lang="en-US" dirty="0"/>
              <a:t>use the </a:t>
            </a:r>
            <a:r>
              <a:rPr lang="en-US" b="1" dirty="0"/>
              <a:t>p </a:t>
            </a:r>
            <a:r>
              <a:rPr lang="en-US" dirty="0"/>
              <a:t>(parents) option to create a directory in between two existing directories. For example, </a:t>
            </a:r>
            <a:r>
              <a:rPr lang="en-US" b="1" dirty="0" err="1"/>
              <a:t>mkdir</a:t>
            </a:r>
            <a:r>
              <a:rPr lang="en-US" b="1" dirty="0"/>
              <a:t> -p Music/2020/</a:t>
            </a:r>
            <a:r>
              <a:rPr lang="en-US" b="1" dirty="0" err="1"/>
              <a:t>Newfile</a:t>
            </a:r>
            <a:r>
              <a:rPr lang="en-US" dirty="0"/>
              <a:t> will create the new “2020” file</a:t>
            </a:r>
            <a:r>
              <a:rPr lang="en-US" dirty="0" smtClean="0"/>
              <a:t>.</a:t>
            </a:r>
            <a:endParaRPr lang="tr-TR" dirty="0" smtClean="0"/>
          </a:p>
          <a:p>
            <a:r>
              <a:rPr lang="tr-TR" dirty="0" err="1" smtClean="0"/>
              <a:t>Check</a:t>
            </a:r>
            <a:r>
              <a:rPr lang="tr-TR" dirty="0" smtClean="0"/>
              <a:t> </a:t>
            </a:r>
            <a:r>
              <a:rPr lang="tr-TR" dirty="0" err="1" smtClean="0"/>
              <a:t>folder</a:t>
            </a:r>
            <a:r>
              <a:rPr lang="tr-TR" dirty="0" smtClean="0"/>
              <a:t> </a:t>
            </a:r>
            <a:r>
              <a:rPr lang="tr-TR" dirty="0" err="1" smtClean="0"/>
              <a:t>creation</a:t>
            </a:r>
            <a:r>
              <a:rPr lang="tr-TR" dirty="0" smtClean="0"/>
              <a:t> is </a:t>
            </a:r>
            <a:r>
              <a:rPr lang="tr-TR" dirty="0" err="1" smtClean="0"/>
              <a:t>succeed</a:t>
            </a:r>
            <a:r>
              <a:rPr lang="tr-TR" dirty="0"/>
              <a:t> </a:t>
            </a:r>
            <a:r>
              <a:rPr lang="tr-TR" dirty="0" err="1" smtClean="0"/>
              <a:t>with</a:t>
            </a:r>
            <a:r>
              <a:rPr lang="tr-TR" dirty="0" smtClean="0"/>
              <a:t> </a:t>
            </a:r>
            <a:r>
              <a:rPr lang="tr-TR" dirty="0" err="1" smtClean="0"/>
              <a:t>list</a:t>
            </a:r>
            <a:r>
              <a:rPr lang="tr-TR" dirty="0" smtClean="0"/>
              <a:t> </a:t>
            </a:r>
            <a:r>
              <a:rPr lang="tr-TR" dirty="0" err="1" smtClean="0"/>
              <a:t>commands</a:t>
            </a:r>
            <a:r>
              <a:rPr lang="tr-TR" dirty="0" smtClean="0"/>
              <a:t> (</a:t>
            </a:r>
            <a:r>
              <a:rPr lang="tr-TR" dirty="0" err="1" smtClean="0"/>
              <a:t>Linux,OS</a:t>
            </a:r>
            <a:r>
              <a:rPr lang="tr-TR" dirty="0" smtClean="0"/>
              <a:t> X -&gt; </a:t>
            </a:r>
            <a:r>
              <a:rPr lang="tr-TR" dirty="0" err="1" smtClean="0"/>
              <a:t>ls</a:t>
            </a:r>
            <a:r>
              <a:rPr lang="tr-TR" dirty="0" smtClean="0"/>
              <a:t>) (Windows -&gt; </a:t>
            </a:r>
            <a:r>
              <a:rPr lang="tr-TR" dirty="0" err="1" smtClean="0"/>
              <a:t>dir</a:t>
            </a:r>
            <a:r>
              <a:rPr lang="tr-TR" dirty="0" smtClean="0"/>
              <a:t>  </a:t>
            </a:r>
            <a:r>
              <a:rPr lang="tr-TR" dirty="0" err="1" smtClean="0"/>
              <a:t>or</a:t>
            </a:r>
            <a:r>
              <a:rPr lang="tr-TR" dirty="0" smtClean="0"/>
              <a:t> </a:t>
            </a:r>
            <a:r>
              <a:rPr lang="tr-TR" dirty="0" err="1" smtClean="0"/>
              <a:t>tree</a:t>
            </a:r>
            <a:r>
              <a:rPr lang="tr-TR" dirty="0" smtClean="0"/>
              <a:t>)</a:t>
            </a:r>
          </a:p>
          <a:p>
            <a:pPr lvl="1"/>
            <a:r>
              <a:rPr lang="tr-TR" dirty="0" smtClean="0"/>
              <a:t>&gt; </a:t>
            </a:r>
            <a:r>
              <a:rPr lang="tr-TR" dirty="0" err="1" smtClean="0"/>
              <a:t>dir</a:t>
            </a:r>
            <a:r>
              <a:rPr lang="tr-TR" dirty="0" smtClean="0"/>
              <a:t> </a:t>
            </a:r>
          </a:p>
          <a:p>
            <a:r>
              <a:rPr lang="tr-TR" i="1" dirty="0" err="1" smtClean="0"/>
              <a:t>Use</a:t>
            </a:r>
            <a:r>
              <a:rPr lang="tr-TR" i="1" dirty="0" smtClean="0"/>
              <a:t> cd </a:t>
            </a:r>
            <a:r>
              <a:rPr lang="tr-TR" i="1" dirty="0" err="1" smtClean="0"/>
              <a:t>folder_name</a:t>
            </a:r>
            <a:r>
              <a:rPr lang="tr-TR" i="1" dirty="0" smtClean="0"/>
              <a:t> </a:t>
            </a:r>
            <a:r>
              <a:rPr lang="tr-TR" i="1" dirty="0" err="1" smtClean="0"/>
              <a:t>from</a:t>
            </a:r>
            <a:r>
              <a:rPr lang="tr-TR" i="1" dirty="0" smtClean="0"/>
              <a:t> </a:t>
            </a:r>
            <a:r>
              <a:rPr lang="tr-TR" i="1" dirty="0" err="1" smtClean="0"/>
              <a:t>current</a:t>
            </a:r>
            <a:r>
              <a:rPr lang="tr-TR" i="1" dirty="0" smtClean="0"/>
              <a:t> </a:t>
            </a:r>
            <a:r>
              <a:rPr lang="tr-TR" i="1" dirty="0" err="1" smtClean="0"/>
              <a:t>directory</a:t>
            </a:r>
            <a:r>
              <a:rPr lang="tr-TR" i="1" dirty="0" smtClean="0"/>
              <a:t> </a:t>
            </a:r>
            <a:r>
              <a:rPr lang="tr-TR" i="1" dirty="0" err="1" smtClean="0"/>
              <a:t>for</a:t>
            </a:r>
            <a:r>
              <a:rPr lang="tr-TR" i="1" dirty="0" smtClean="0"/>
              <a:t> </a:t>
            </a:r>
            <a:r>
              <a:rPr lang="tr-TR" i="1" dirty="0" err="1" smtClean="0"/>
              <a:t>going</a:t>
            </a:r>
            <a:r>
              <a:rPr lang="tr-TR" i="1" dirty="0" smtClean="0"/>
              <a:t> </a:t>
            </a:r>
            <a:r>
              <a:rPr lang="tr-TR" i="1" dirty="0" err="1" smtClean="0"/>
              <a:t>to</a:t>
            </a:r>
            <a:r>
              <a:rPr lang="tr-TR" i="1" dirty="0" smtClean="0"/>
              <a:t> </a:t>
            </a:r>
            <a:r>
              <a:rPr lang="tr-TR" i="1" dirty="0" err="1" smtClean="0"/>
              <a:t>created</a:t>
            </a:r>
            <a:r>
              <a:rPr lang="tr-TR" i="1" dirty="0" smtClean="0"/>
              <a:t> </a:t>
            </a:r>
            <a:r>
              <a:rPr lang="tr-TR" i="1" dirty="0" err="1" smtClean="0"/>
              <a:t>folder</a:t>
            </a:r>
            <a:r>
              <a:rPr lang="tr-TR" i="1" dirty="0" smtClean="0"/>
              <a:t>.</a:t>
            </a:r>
          </a:p>
          <a:p>
            <a:pPr lvl="1"/>
            <a:r>
              <a:rPr lang="tr-TR" i="1" dirty="0" smtClean="0"/>
              <a:t>&gt; cd </a:t>
            </a:r>
            <a:r>
              <a:rPr lang="tr-TR" i="1" dirty="0" err="1" smtClean="0"/>
              <a:t>folder_name</a:t>
            </a:r>
            <a:endParaRPr lang="tr-TR" i="1" dirty="0"/>
          </a:p>
        </p:txBody>
      </p:sp>
    </p:spTree>
    <p:extLst>
      <p:ext uri="{BB962C8B-B14F-4D97-AF65-F5344CB8AC3E}">
        <p14:creationId xmlns:p14="http://schemas.microsoft.com/office/powerpoint/2010/main" val="1025559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smtClean="0"/>
              <a:t>Remove</a:t>
            </a:r>
            <a:r>
              <a:rPr lang="tr-TR" b="1" dirty="0" smtClean="0"/>
              <a:t> Directory</a:t>
            </a:r>
            <a:r>
              <a:rPr lang="tr-TR" dirty="0" smtClean="0"/>
              <a:t>)</a:t>
            </a:r>
            <a:endParaRPr lang="tr-TR" dirty="0"/>
          </a:p>
        </p:txBody>
      </p:sp>
      <p:sp>
        <p:nvSpPr>
          <p:cNvPr id="3" name="Content Placeholder 2"/>
          <p:cNvSpPr>
            <a:spLocks noGrp="1"/>
          </p:cNvSpPr>
          <p:nvPr>
            <p:ph idx="1"/>
          </p:nvPr>
        </p:nvSpPr>
        <p:spPr/>
        <p:txBody>
          <a:bodyPr>
            <a:normAutofit/>
          </a:bodyPr>
          <a:lstStyle/>
          <a:p>
            <a:r>
              <a:rPr lang="tr-TR" dirty="0" smtClean="0"/>
              <a:t> Windows </a:t>
            </a:r>
            <a:r>
              <a:rPr lang="tr-TR" dirty="0" err="1" smtClean="0"/>
              <a:t>Powershell</a:t>
            </a:r>
            <a:r>
              <a:rPr lang="tr-TR" dirty="0" smtClean="0"/>
              <a:t>, OS X </a:t>
            </a:r>
            <a:r>
              <a:rPr lang="tr-TR" dirty="0" err="1" smtClean="0"/>
              <a:t>and</a:t>
            </a:r>
            <a:r>
              <a:rPr lang="tr-TR" dirty="0" smtClean="0"/>
              <a:t> Linux</a:t>
            </a:r>
          </a:p>
          <a:p>
            <a:pPr lvl="1"/>
            <a:r>
              <a:rPr lang="tr-TR" i="1" dirty="0" smtClean="0"/>
              <a:t>&gt; </a:t>
            </a:r>
            <a:r>
              <a:rPr lang="tr-TR" i="1" dirty="0" err="1" smtClean="0"/>
              <a:t>rm</a:t>
            </a:r>
            <a:r>
              <a:rPr lang="tr-TR" i="1" dirty="0" smtClean="0"/>
              <a:t> –r  </a:t>
            </a:r>
            <a:r>
              <a:rPr lang="tr-TR" i="1" dirty="0" err="1" smtClean="0"/>
              <a:t>folder_path</a:t>
            </a:r>
            <a:endParaRPr lang="tr-TR" i="1" dirty="0"/>
          </a:p>
          <a:p>
            <a:pPr lvl="1"/>
            <a:r>
              <a:rPr lang="tr-TR" i="1" dirty="0" smtClean="0"/>
              <a:t>&gt;</a:t>
            </a:r>
            <a:r>
              <a:rPr lang="tr-TR" i="1" dirty="0" err="1" smtClean="0"/>
              <a:t>rmdir</a:t>
            </a:r>
            <a:endParaRPr lang="tr-TR" i="1" dirty="0" smtClean="0"/>
          </a:p>
          <a:p>
            <a:pPr lvl="2"/>
            <a:r>
              <a:rPr lang="tr-TR" i="1" dirty="0" smtClean="0"/>
              <a:t>-r is </a:t>
            </a:r>
            <a:r>
              <a:rPr lang="tr-TR" i="1" dirty="0" err="1" smtClean="0"/>
              <a:t>used</a:t>
            </a:r>
            <a:r>
              <a:rPr lang="tr-TR" i="1" dirty="0" smtClean="0"/>
              <a:t> </a:t>
            </a:r>
            <a:r>
              <a:rPr lang="tr-TR" i="1" dirty="0" err="1" smtClean="0"/>
              <a:t>for</a:t>
            </a:r>
            <a:r>
              <a:rPr lang="tr-TR" i="1" dirty="0" smtClean="0"/>
              <a:t> </a:t>
            </a:r>
            <a:r>
              <a:rPr lang="tr-TR" i="1" dirty="0" err="1" smtClean="0"/>
              <a:t>recursive</a:t>
            </a:r>
            <a:r>
              <a:rPr lang="tr-TR" i="1" dirty="0" smtClean="0"/>
              <a:t> </a:t>
            </a:r>
            <a:r>
              <a:rPr lang="tr-TR" i="1" dirty="0" err="1" smtClean="0"/>
              <a:t>deletion</a:t>
            </a:r>
            <a:r>
              <a:rPr lang="tr-TR" i="1" dirty="0" smtClean="0"/>
              <a:t> of </a:t>
            </a:r>
            <a:r>
              <a:rPr lang="tr-TR" i="1" dirty="0" err="1" smtClean="0"/>
              <a:t>folders</a:t>
            </a:r>
            <a:r>
              <a:rPr lang="tr-TR" i="1" dirty="0" smtClean="0"/>
              <a:t>.</a:t>
            </a:r>
          </a:p>
          <a:p>
            <a:pPr lvl="2"/>
            <a:r>
              <a:rPr lang="en-US" dirty="0" smtClean="0"/>
              <a:t>However, </a:t>
            </a:r>
            <a:r>
              <a:rPr lang="en-US" dirty="0" err="1" smtClean="0"/>
              <a:t>rmdir</a:t>
            </a:r>
            <a:r>
              <a:rPr lang="en-US" dirty="0" smtClean="0"/>
              <a:t> only allows you to delete empty directories</a:t>
            </a:r>
            <a:endParaRPr lang="tr-TR" i="1" dirty="0" smtClean="0"/>
          </a:p>
          <a:p>
            <a:r>
              <a:rPr lang="tr-TR" i="1" dirty="0" smtClean="0"/>
              <a:t>Windows</a:t>
            </a:r>
          </a:p>
          <a:p>
            <a:pPr lvl="1"/>
            <a:r>
              <a:rPr lang="tr-TR" i="1" dirty="0" smtClean="0"/>
              <a:t>&gt; </a:t>
            </a:r>
            <a:r>
              <a:rPr lang="tr-TR" i="1" dirty="0" err="1" smtClean="0"/>
              <a:t>rmdir</a:t>
            </a:r>
            <a:r>
              <a:rPr lang="tr-TR" i="1" dirty="0" smtClean="0"/>
              <a:t> /S </a:t>
            </a:r>
            <a:r>
              <a:rPr lang="tr-TR" i="1" dirty="0" err="1" smtClean="0"/>
              <a:t>folder_path</a:t>
            </a:r>
            <a:endParaRPr lang="tr-TR" i="1" dirty="0" smtClean="0"/>
          </a:p>
          <a:p>
            <a:pPr lvl="1"/>
            <a:r>
              <a:rPr lang="tr-TR" i="1" dirty="0" err="1" smtClean="0"/>
              <a:t>folder_path</a:t>
            </a:r>
            <a:r>
              <a:rPr lang="en-US" i="1" dirty="0" smtClean="0"/>
              <a:t>, Are you sure &lt;Y/N&gt;? Y</a:t>
            </a:r>
            <a:endParaRPr lang="tr-TR" i="1" dirty="0" smtClean="0"/>
          </a:p>
          <a:p>
            <a:r>
              <a:rPr lang="tr-TR" i="1" dirty="0" err="1" smtClean="0"/>
              <a:t>Check</a:t>
            </a:r>
            <a:r>
              <a:rPr lang="tr-TR" i="1" dirty="0" smtClean="0"/>
              <a:t> </a:t>
            </a:r>
            <a:r>
              <a:rPr lang="tr-TR" i="1" dirty="0" err="1" smtClean="0"/>
              <a:t>deletion</a:t>
            </a:r>
            <a:r>
              <a:rPr lang="tr-TR" i="1" dirty="0" smtClean="0"/>
              <a:t> </a:t>
            </a:r>
            <a:r>
              <a:rPr lang="tr-TR" i="1" dirty="0" err="1" smtClean="0"/>
              <a:t>with</a:t>
            </a:r>
            <a:r>
              <a:rPr lang="tr-TR" i="1" dirty="0" smtClean="0"/>
              <a:t> </a:t>
            </a:r>
            <a:r>
              <a:rPr lang="tr-TR" i="1" dirty="0" err="1" smtClean="0"/>
              <a:t>folder</a:t>
            </a:r>
            <a:r>
              <a:rPr lang="tr-TR" i="1" dirty="0" smtClean="0"/>
              <a:t> </a:t>
            </a:r>
            <a:r>
              <a:rPr lang="tr-TR" i="1" dirty="0" err="1" smtClean="0"/>
              <a:t>listing</a:t>
            </a:r>
            <a:r>
              <a:rPr lang="tr-TR" i="1" dirty="0" smtClean="0"/>
              <a:t> </a:t>
            </a:r>
            <a:r>
              <a:rPr lang="tr-TR" i="1" dirty="0" err="1" smtClean="0"/>
              <a:t>commands</a:t>
            </a:r>
            <a:r>
              <a:rPr lang="tr-TR" i="1" dirty="0" smtClean="0"/>
              <a:t>.</a:t>
            </a:r>
            <a:endParaRPr lang="tr-TR" i="1" dirty="0"/>
          </a:p>
        </p:txBody>
      </p:sp>
    </p:spTree>
    <p:extLst>
      <p:ext uri="{BB962C8B-B14F-4D97-AF65-F5344CB8AC3E}">
        <p14:creationId xmlns:p14="http://schemas.microsoft.com/office/powerpoint/2010/main" val="35368363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smtClean="0"/>
              <a:t>Delete</a:t>
            </a:r>
            <a:r>
              <a:rPr lang="tr-TR" b="1" dirty="0" smtClean="0"/>
              <a:t> File</a:t>
            </a:r>
            <a:r>
              <a:rPr lang="tr-TR" dirty="0" smtClean="0"/>
              <a:t>)</a:t>
            </a:r>
            <a:endParaRPr lang="tr-TR" dirty="0"/>
          </a:p>
        </p:txBody>
      </p:sp>
      <p:sp>
        <p:nvSpPr>
          <p:cNvPr id="3" name="Content Placeholder 2"/>
          <p:cNvSpPr>
            <a:spLocks noGrp="1"/>
          </p:cNvSpPr>
          <p:nvPr>
            <p:ph idx="1"/>
          </p:nvPr>
        </p:nvSpPr>
        <p:spPr/>
        <p:txBody>
          <a:bodyPr>
            <a:normAutofit/>
          </a:bodyPr>
          <a:lstStyle/>
          <a:p>
            <a:r>
              <a:rPr lang="tr-TR" dirty="0" smtClean="0"/>
              <a:t> </a:t>
            </a:r>
            <a:r>
              <a:rPr lang="tr-TR" b="1" dirty="0" smtClean="0"/>
              <a:t>Windows</a:t>
            </a:r>
          </a:p>
          <a:p>
            <a:pPr lvl="1"/>
            <a:r>
              <a:rPr lang="tr-TR" i="1" dirty="0" smtClean="0"/>
              <a:t>&gt; DEL /F untitled.txt</a:t>
            </a:r>
          </a:p>
          <a:p>
            <a:pPr lvl="2"/>
            <a:r>
              <a:rPr lang="en-US" i="1" dirty="0" smtClean="0"/>
              <a:t>If you want to add the options like force deletion, you can add it before the file name</a:t>
            </a:r>
            <a:endParaRPr lang="tr-TR" i="1" dirty="0"/>
          </a:p>
        </p:txBody>
      </p:sp>
    </p:spTree>
    <p:extLst>
      <p:ext uri="{BB962C8B-B14F-4D97-AF65-F5344CB8AC3E}">
        <p14:creationId xmlns:p14="http://schemas.microsoft.com/office/powerpoint/2010/main" val="14808045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smtClean="0"/>
              <a:t>Copy</a:t>
            </a:r>
            <a:r>
              <a:rPr lang="tr-TR" b="1" dirty="0" smtClean="0"/>
              <a:t> </a:t>
            </a:r>
            <a:r>
              <a:rPr lang="tr-TR" b="1" dirty="0" err="1" smtClean="0"/>
              <a:t>Files</a:t>
            </a:r>
            <a:r>
              <a:rPr lang="tr-TR" dirty="0" smtClean="0"/>
              <a:t>)</a:t>
            </a:r>
            <a:endParaRPr lang="tr-TR" dirty="0"/>
          </a:p>
        </p:txBody>
      </p:sp>
      <p:sp>
        <p:nvSpPr>
          <p:cNvPr id="3" name="Content Placeholder 2"/>
          <p:cNvSpPr>
            <a:spLocks noGrp="1"/>
          </p:cNvSpPr>
          <p:nvPr>
            <p:ph idx="1"/>
          </p:nvPr>
        </p:nvSpPr>
        <p:spPr/>
        <p:txBody>
          <a:bodyPr>
            <a:normAutofit fontScale="47500" lnSpcReduction="20000"/>
          </a:bodyPr>
          <a:lstStyle/>
          <a:p>
            <a:r>
              <a:rPr lang="tr-TR" dirty="0" smtClean="0"/>
              <a:t> </a:t>
            </a:r>
            <a:r>
              <a:rPr lang="tr-TR" b="1" dirty="0" smtClean="0"/>
              <a:t>Linux </a:t>
            </a:r>
          </a:p>
          <a:p>
            <a:pPr lvl="1"/>
            <a:r>
              <a:rPr lang="en-US" dirty="0"/>
              <a:t>Use the </a:t>
            </a:r>
            <a:r>
              <a:rPr lang="en-US" b="1" dirty="0" err="1"/>
              <a:t>cp</a:t>
            </a:r>
            <a:r>
              <a:rPr lang="en-US" dirty="0"/>
              <a:t> command to copy files from the current directory to a different directory. </a:t>
            </a:r>
            <a:endParaRPr lang="tr-TR" dirty="0" smtClean="0"/>
          </a:p>
          <a:p>
            <a:pPr lvl="1"/>
            <a:r>
              <a:rPr lang="en-US" dirty="0" smtClean="0"/>
              <a:t>For </a:t>
            </a:r>
            <a:r>
              <a:rPr lang="en-US" dirty="0"/>
              <a:t>instance, the command </a:t>
            </a:r>
            <a:r>
              <a:rPr lang="en-US" b="1" dirty="0" err="1"/>
              <a:t>cp</a:t>
            </a:r>
            <a:r>
              <a:rPr lang="en-US" b="1" dirty="0"/>
              <a:t> scenery.jpg</a:t>
            </a:r>
            <a:r>
              <a:rPr lang="en-US" dirty="0"/>
              <a:t> </a:t>
            </a:r>
            <a:r>
              <a:rPr lang="en-US" b="1" dirty="0"/>
              <a:t>/home/username/Pictures</a:t>
            </a:r>
            <a:r>
              <a:rPr lang="en-US" dirty="0"/>
              <a:t> would create a copy of </a:t>
            </a:r>
            <a:r>
              <a:rPr lang="en-US" b="1" dirty="0"/>
              <a:t>scenery.jpg</a:t>
            </a:r>
            <a:r>
              <a:rPr lang="en-US" dirty="0"/>
              <a:t> (from your current directory) into the </a:t>
            </a:r>
            <a:r>
              <a:rPr lang="en-US" b="1" dirty="0"/>
              <a:t>Pictures</a:t>
            </a:r>
            <a:r>
              <a:rPr lang="en-US" dirty="0"/>
              <a:t> directory</a:t>
            </a:r>
            <a:r>
              <a:rPr lang="en-US" dirty="0" smtClean="0"/>
              <a:t>.</a:t>
            </a:r>
            <a:endParaRPr lang="tr-TR" dirty="0" smtClean="0"/>
          </a:p>
          <a:p>
            <a:r>
              <a:rPr lang="tr-TR" b="1" dirty="0" smtClean="0"/>
              <a:t>Windows</a:t>
            </a:r>
          </a:p>
          <a:p>
            <a:pPr lvl="1"/>
            <a:r>
              <a:rPr lang="en-US" i="1" dirty="0" smtClean="0"/>
              <a:t>cd- (with a hyphen) to move to your previous </a:t>
            </a:r>
            <a:r>
              <a:rPr lang="en-US" i="1" dirty="0" err="1" smtClean="0"/>
              <a:t>directoryCopy</a:t>
            </a:r>
            <a:r>
              <a:rPr lang="en-US" i="1" dirty="0" smtClean="0"/>
              <a:t> a file in the current folder</a:t>
            </a:r>
          </a:p>
          <a:p>
            <a:pPr lvl="1"/>
            <a:r>
              <a:rPr lang="en-US" i="1" dirty="0" smtClean="0"/>
              <a:t>COPY source_file.doc newfile.doc</a:t>
            </a:r>
          </a:p>
          <a:p>
            <a:pPr lvl="1"/>
            <a:endParaRPr lang="en-US" i="1" dirty="0" smtClean="0"/>
          </a:p>
          <a:p>
            <a:pPr lvl="1"/>
            <a:r>
              <a:rPr lang="en-US" i="1" dirty="0" smtClean="0"/>
              <a:t>Copy from a different folder/directory:</a:t>
            </a:r>
          </a:p>
          <a:p>
            <a:pPr lvl="1"/>
            <a:r>
              <a:rPr lang="en-US" i="1" dirty="0" smtClean="0"/>
              <a:t>COPY "C:\my work\some file.doc" "D:\New docs\newfile.doc"</a:t>
            </a:r>
          </a:p>
          <a:p>
            <a:pPr lvl="1"/>
            <a:endParaRPr lang="en-US" i="1" dirty="0" smtClean="0"/>
          </a:p>
          <a:p>
            <a:pPr lvl="1"/>
            <a:r>
              <a:rPr lang="en-US" i="1" dirty="0" smtClean="0"/>
              <a:t>Specify the source only, with a wildcard will copy all the files into the current directory:</a:t>
            </a:r>
          </a:p>
          <a:p>
            <a:pPr lvl="1"/>
            <a:r>
              <a:rPr lang="en-US" i="1" dirty="0" smtClean="0"/>
              <a:t>COPY "C:\my work\*.doc"</a:t>
            </a:r>
          </a:p>
          <a:p>
            <a:pPr lvl="1"/>
            <a:endParaRPr lang="en-US" i="1" dirty="0" smtClean="0"/>
          </a:p>
          <a:p>
            <a:pPr lvl="1"/>
            <a:r>
              <a:rPr lang="en-US" i="1" dirty="0" smtClean="0"/>
              <a:t>Specify the source with a wildcard and the destination as a single file, this is generally only useful with plain text files.</a:t>
            </a:r>
          </a:p>
          <a:p>
            <a:pPr lvl="1"/>
            <a:r>
              <a:rPr lang="en-US" i="1" dirty="0" smtClean="0"/>
              <a:t>COPY "C:\my work\*.txt" "D:\New docs\combined.txt"</a:t>
            </a:r>
          </a:p>
          <a:p>
            <a:pPr lvl="1"/>
            <a:endParaRPr lang="en-US" i="1" dirty="0" smtClean="0"/>
          </a:p>
          <a:p>
            <a:pPr lvl="1"/>
            <a:r>
              <a:rPr lang="en-US" i="1" dirty="0" smtClean="0"/>
              <a:t>Quiet copy (no feedback on screen)</a:t>
            </a:r>
          </a:p>
          <a:p>
            <a:pPr lvl="1"/>
            <a:r>
              <a:rPr lang="en-US" i="1" dirty="0" smtClean="0"/>
              <a:t>COPY source_file.doc newfile.doc &gt;</a:t>
            </a:r>
            <a:r>
              <a:rPr lang="en-US" i="1" dirty="0" err="1" smtClean="0"/>
              <a:t>nul</a:t>
            </a:r>
            <a:endParaRPr lang="en-US" i="1" dirty="0" smtClean="0"/>
          </a:p>
          <a:p>
            <a:pPr lvl="1"/>
            <a:endParaRPr lang="en-US" i="1" dirty="0" smtClean="0"/>
          </a:p>
          <a:p>
            <a:pPr lvl="1"/>
            <a:r>
              <a:rPr lang="en-US" i="1" dirty="0" smtClean="0"/>
              <a:t>Copy a file, but do not overwrite if the destination file already exists, this technique only works for a single file, no wildcards:</a:t>
            </a:r>
          </a:p>
          <a:p>
            <a:pPr lvl="1"/>
            <a:endParaRPr lang="en-US" i="1" dirty="0" smtClean="0"/>
          </a:p>
          <a:p>
            <a:pPr lvl="1"/>
            <a:r>
              <a:rPr lang="en-US" i="1" dirty="0" smtClean="0"/>
              <a:t>Echo </a:t>
            </a:r>
            <a:r>
              <a:rPr lang="en-US" i="1" dirty="0" err="1" smtClean="0"/>
              <a:t>n|COPY</a:t>
            </a:r>
            <a:r>
              <a:rPr lang="en-US" i="1" dirty="0" smtClean="0"/>
              <a:t> /-y c:\demo\source_file.txt c:\dir\dest.txt</a:t>
            </a:r>
            <a:endParaRPr lang="tr-TR" i="1" dirty="0"/>
          </a:p>
        </p:txBody>
      </p:sp>
    </p:spTree>
    <p:extLst>
      <p:ext uri="{BB962C8B-B14F-4D97-AF65-F5344CB8AC3E}">
        <p14:creationId xmlns:p14="http://schemas.microsoft.com/office/powerpoint/2010/main" val="14257340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smtClean="0"/>
              <a:t>Renaming</a:t>
            </a:r>
            <a:r>
              <a:rPr lang="tr-TR" b="1" dirty="0" smtClean="0"/>
              <a:t> File</a:t>
            </a:r>
            <a:r>
              <a:rPr lang="tr-TR" dirty="0" smtClean="0"/>
              <a:t>)</a:t>
            </a:r>
            <a:endParaRPr lang="tr-TR" dirty="0"/>
          </a:p>
        </p:txBody>
      </p:sp>
      <p:sp>
        <p:nvSpPr>
          <p:cNvPr id="3" name="Content Placeholder 2"/>
          <p:cNvSpPr>
            <a:spLocks noGrp="1"/>
          </p:cNvSpPr>
          <p:nvPr>
            <p:ph idx="1"/>
          </p:nvPr>
        </p:nvSpPr>
        <p:spPr/>
        <p:txBody>
          <a:bodyPr>
            <a:normAutofit/>
          </a:bodyPr>
          <a:lstStyle/>
          <a:p>
            <a:r>
              <a:rPr lang="tr-TR" dirty="0" smtClean="0"/>
              <a:t> </a:t>
            </a:r>
            <a:r>
              <a:rPr lang="tr-TR" b="1" dirty="0" smtClean="0"/>
              <a:t>Windows</a:t>
            </a:r>
          </a:p>
          <a:p>
            <a:pPr lvl="1"/>
            <a:r>
              <a:rPr lang="tr-TR" i="1" dirty="0" smtClean="0"/>
              <a:t>&gt; REN d:untitled.txt untitled1.txt</a:t>
            </a:r>
          </a:p>
          <a:p>
            <a:pPr lvl="2"/>
            <a:r>
              <a:rPr lang="en-US" i="1" dirty="0" smtClean="0"/>
              <a:t>To rename a file within a specific folder, use REN [drive:][path] [source] [target].If you mention the location, that means the renamed file will be saved in the same folder</a:t>
            </a:r>
            <a:endParaRPr lang="tr-TR" i="1" dirty="0" smtClean="0"/>
          </a:p>
          <a:p>
            <a:pPr lvl="1"/>
            <a:r>
              <a:rPr lang="tr-TR" i="1" dirty="0" smtClean="0"/>
              <a:t>&gt; REN d:untitled.txt ..\..\</a:t>
            </a:r>
            <a:r>
              <a:rPr lang="tr-TR" i="1" dirty="0" err="1" smtClean="0"/>
              <a:t>folder</a:t>
            </a:r>
            <a:r>
              <a:rPr lang="tr-TR" i="1" dirty="0" smtClean="0"/>
              <a:t>\untitled1.txt</a:t>
            </a:r>
          </a:p>
          <a:p>
            <a:pPr lvl="1"/>
            <a:r>
              <a:rPr lang="tr-TR" i="1" dirty="0" smtClean="0"/>
              <a:t>&gt; REN d:untitled.txt C:\folder\untitled1.txt</a:t>
            </a:r>
          </a:p>
          <a:p>
            <a:r>
              <a:rPr lang="tr-TR" b="1" dirty="0" smtClean="0"/>
              <a:t>Linux </a:t>
            </a:r>
            <a:r>
              <a:rPr lang="tr-TR" b="1" dirty="0" err="1" smtClean="0"/>
              <a:t>and</a:t>
            </a:r>
            <a:r>
              <a:rPr lang="tr-TR" b="1" dirty="0" smtClean="0"/>
              <a:t> OS X</a:t>
            </a:r>
          </a:p>
          <a:p>
            <a:pPr lvl="1"/>
            <a:r>
              <a:rPr lang="tr-TR" i="1" dirty="0"/>
              <a:t>&gt;</a:t>
            </a:r>
            <a:r>
              <a:rPr lang="tr-TR" i="1" dirty="0" smtClean="0"/>
              <a:t>mv [OPTIONS] </a:t>
            </a:r>
            <a:r>
              <a:rPr lang="tr-TR" i="1" dirty="0" err="1" smtClean="0"/>
              <a:t>source</a:t>
            </a:r>
            <a:r>
              <a:rPr lang="tr-TR" i="1" dirty="0" smtClean="0"/>
              <a:t> </a:t>
            </a:r>
            <a:r>
              <a:rPr lang="tr-TR" i="1" dirty="0" err="1" smtClean="0"/>
              <a:t>destination</a:t>
            </a:r>
            <a:endParaRPr lang="tr-TR" i="1" dirty="0" smtClean="0"/>
          </a:p>
          <a:p>
            <a:pPr lvl="1"/>
            <a:r>
              <a:rPr lang="tr-TR" i="1" dirty="0" smtClean="0"/>
              <a:t>&gt;mv file1.txt file2.txt</a:t>
            </a:r>
          </a:p>
          <a:p>
            <a:pPr lvl="1"/>
            <a:r>
              <a:rPr lang="tr-TR" i="1" dirty="0" smtClean="0"/>
              <a:t>(</a:t>
            </a:r>
            <a:r>
              <a:rPr lang="tr-TR" i="1" dirty="0" err="1" smtClean="0"/>
              <a:t>Optional</a:t>
            </a:r>
            <a:r>
              <a:rPr lang="tr-TR" i="1" dirty="0" smtClean="0"/>
              <a:t> : </a:t>
            </a:r>
            <a:r>
              <a:rPr lang="tr-TR" dirty="0" err="1"/>
              <a:t>sudo</a:t>
            </a:r>
            <a:r>
              <a:rPr lang="tr-TR" dirty="0"/>
              <a:t> </a:t>
            </a:r>
            <a:r>
              <a:rPr lang="tr-TR" dirty="0" err="1"/>
              <a:t>apt</a:t>
            </a:r>
            <a:r>
              <a:rPr lang="tr-TR" dirty="0"/>
              <a:t> </a:t>
            </a:r>
            <a:r>
              <a:rPr lang="tr-TR" dirty="0" err="1"/>
              <a:t>install</a:t>
            </a:r>
            <a:r>
              <a:rPr lang="tr-TR" dirty="0"/>
              <a:t> </a:t>
            </a:r>
            <a:r>
              <a:rPr lang="tr-TR" dirty="0" err="1" smtClean="0"/>
              <a:t>rename</a:t>
            </a:r>
            <a:r>
              <a:rPr lang="tr-TR" i="1" dirty="0" smtClean="0"/>
              <a:t>)</a:t>
            </a:r>
          </a:p>
          <a:p>
            <a:pPr lvl="1"/>
            <a:endParaRPr lang="tr-TR" b="1" dirty="0" smtClean="0"/>
          </a:p>
          <a:p>
            <a:pPr lvl="1"/>
            <a:endParaRPr lang="tr-TR" i="1" dirty="0" smtClean="0"/>
          </a:p>
          <a:p>
            <a:pPr lvl="1"/>
            <a:endParaRPr lang="tr-TR" i="1" dirty="0"/>
          </a:p>
        </p:txBody>
      </p:sp>
    </p:spTree>
    <p:extLst>
      <p:ext uri="{BB962C8B-B14F-4D97-AF65-F5344CB8AC3E}">
        <p14:creationId xmlns:p14="http://schemas.microsoft.com/office/powerpoint/2010/main" val="13482065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smtClean="0"/>
              <a:t>Move</a:t>
            </a:r>
            <a:r>
              <a:rPr lang="tr-TR" b="1" dirty="0" smtClean="0"/>
              <a:t> </a:t>
            </a:r>
            <a:r>
              <a:rPr lang="tr-TR" b="1" dirty="0" err="1" smtClean="0"/>
              <a:t>Files</a:t>
            </a:r>
            <a:r>
              <a:rPr lang="tr-TR" dirty="0" smtClean="0"/>
              <a:t>)</a:t>
            </a:r>
            <a:endParaRPr lang="tr-TR" dirty="0"/>
          </a:p>
        </p:txBody>
      </p:sp>
      <p:sp>
        <p:nvSpPr>
          <p:cNvPr id="3" name="Content Placeholder 2"/>
          <p:cNvSpPr>
            <a:spLocks noGrp="1"/>
          </p:cNvSpPr>
          <p:nvPr>
            <p:ph idx="1"/>
          </p:nvPr>
        </p:nvSpPr>
        <p:spPr/>
        <p:txBody>
          <a:bodyPr>
            <a:normAutofit fontScale="47500" lnSpcReduction="20000"/>
          </a:bodyPr>
          <a:lstStyle/>
          <a:p>
            <a:r>
              <a:rPr lang="tr-TR" dirty="0" smtClean="0"/>
              <a:t> </a:t>
            </a:r>
            <a:r>
              <a:rPr lang="tr-TR" b="1" dirty="0" smtClean="0"/>
              <a:t>Windows</a:t>
            </a:r>
          </a:p>
          <a:p>
            <a:pPr lvl="1"/>
            <a:r>
              <a:rPr lang="en-US" i="1" dirty="0" smtClean="0"/>
              <a:t>In the current folder</a:t>
            </a:r>
          </a:p>
          <a:p>
            <a:pPr lvl="1"/>
            <a:r>
              <a:rPr lang="en-US" i="1" dirty="0" smtClean="0"/>
              <a:t>MOVE </a:t>
            </a:r>
            <a:r>
              <a:rPr lang="en-US" i="1" dirty="0" err="1" smtClean="0"/>
              <a:t>oldfile.wp</a:t>
            </a:r>
            <a:r>
              <a:rPr lang="en-US" i="1" dirty="0" smtClean="0"/>
              <a:t> newfile.doc</a:t>
            </a:r>
          </a:p>
          <a:p>
            <a:pPr lvl="1"/>
            <a:endParaRPr lang="en-US" i="1" dirty="0" smtClean="0"/>
          </a:p>
          <a:p>
            <a:pPr lvl="1"/>
            <a:r>
              <a:rPr lang="en-US" i="1" dirty="0" smtClean="0"/>
              <a:t>Full path specified</a:t>
            </a:r>
          </a:p>
          <a:p>
            <a:pPr lvl="1"/>
            <a:r>
              <a:rPr lang="en-US" i="1" dirty="0" smtClean="0"/>
              <a:t>MOVE g:\department\oldfile.wp "c:\Files to Convert\newfile.doc"</a:t>
            </a:r>
          </a:p>
          <a:p>
            <a:pPr lvl="1"/>
            <a:endParaRPr lang="en-US" i="1" dirty="0" smtClean="0"/>
          </a:p>
          <a:p>
            <a:pPr lvl="1"/>
            <a:r>
              <a:rPr lang="en-US" i="1" dirty="0" smtClean="0"/>
              <a:t>Specify the drive and filename (assumes the current folder on both drives is correct)</a:t>
            </a:r>
          </a:p>
          <a:p>
            <a:pPr lvl="1"/>
            <a:r>
              <a:rPr lang="en-US" i="1" dirty="0" smtClean="0"/>
              <a:t>MOVE a:oldfile.wp c:newfile.doc</a:t>
            </a:r>
          </a:p>
          <a:p>
            <a:pPr lvl="1"/>
            <a:endParaRPr lang="en-US" i="1" dirty="0" smtClean="0"/>
          </a:p>
          <a:p>
            <a:pPr lvl="1"/>
            <a:r>
              <a:rPr lang="en-US" i="1" dirty="0" smtClean="0"/>
              <a:t>Specify source only (will copy the file to current folder, keeping the same filename)</a:t>
            </a:r>
          </a:p>
          <a:p>
            <a:pPr lvl="1"/>
            <a:r>
              <a:rPr lang="en-US" i="1" dirty="0" smtClean="0"/>
              <a:t>MOVE g:\department\oldfile.wp</a:t>
            </a:r>
          </a:p>
          <a:p>
            <a:pPr lvl="1"/>
            <a:endParaRPr lang="en-US" i="1" dirty="0" smtClean="0"/>
          </a:p>
          <a:p>
            <a:pPr lvl="1"/>
            <a:r>
              <a:rPr lang="en-US" i="1" dirty="0" smtClean="0"/>
              <a:t>Quiet move (no feedback on screen)</a:t>
            </a:r>
          </a:p>
          <a:p>
            <a:pPr lvl="1"/>
            <a:r>
              <a:rPr lang="en-US" i="1" dirty="0" smtClean="0"/>
              <a:t>MOVE </a:t>
            </a:r>
            <a:r>
              <a:rPr lang="en-US" i="1" dirty="0" err="1" smtClean="0"/>
              <a:t>oldfile.wp</a:t>
            </a:r>
            <a:r>
              <a:rPr lang="en-US" i="1" dirty="0" smtClean="0"/>
              <a:t> newfile.doc &gt;</a:t>
            </a:r>
            <a:r>
              <a:rPr lang="en-US" i="1" dirty="0" err="1" smtClean="0"/>
              <a:t>nul</a:t>
            </a:r>
            <a:endParaRPr lang="en-US" i="1" dirty="0" smtClean="0"/>
          </a:p>
          <a:p>
            <a:pPr lvl="1"/>
            <a:endParaRPr lang="en-US" i="1" dirty="0" smtClean="0"/>
          </a:p>
          <a:p>
            <a:pPr lvl="1"/>
            <a:r>
              <a:rPr lang="en-US" i="1" dirty="0" smtClean="0"/>
              <a:t>Move a file, but do not overwrite if the destination file already exists, this technique only works for a single file, no wildcards</a:t>
            </a:r>
          </a:p>
          <a:p>
            <a:pPr lvl="1"/>
            <a:r>
              <a:rPr lang="en-US" i="1" dirty="0" smtClean="0"/>
              <a:t>( /-y is required):</a:t>
            </a:r>
          </a:p>
          <a:p>
            <a:pPr lvl="1"/>
            <a:endParaRPr lang="en-US" i="1" dirty="0" smtClean="0"/>
          </a:p>
          <a:p>
            <a:pPr lvl="1"/>
            <a:r>
              <a:rPr lang="en-US" i="1" dirty="0" smtClean="0"/>
              <a:t>Echo </a:t>
            </a:r>
            <a:r>
              <a:rPr lang="en-US" i="1" dirty="0" err="1" smtClean="0"/>
              <a:t>n|MOVE</a:t>
            </a:r>
            <a:r>
              <a:rPr lang="en-US" i="1" dirty="0" smtClean="0"/>
              <a:t> /-y c:\file1.txt c:\dir\file1.txt</a:t>
            </a:r>
            <a:endParaRPr lang="tr-TR" i="1" dirty="0" smtClean="0"/>
          </a:p>
          <a:p>
            <a:r>
              <a:rPr lang="tr-TR" b="1" dirty="0" smtClean="0"/>
              <a:t>Linux </a:t>
            </a:r>
            <a:r>
              <a:rPr lang="tr-TR" b="1" dirty="0" err="1" smtClean="0"/>
              <a:t>and</a:t>
            </a:r>
            <a:r>
              <a:rPr lang="tr-TR" b="1" dirty="0" smtClean="0"/>
              <a:t> OS X </a:t>
            </a:r>
          </a:p>
          <a:p>
            <a:pPr lvl="1"/>
            <a:r>
              <a:rPr lang="tr-TR" dirty="0" err="1" smtClean="0"/>
              <a:t>Check</a:t>
            </a:r>
            <a:r>
              <a:rPr lang="tr-TR" dirty="0" smtClean="0"/>
              <a:t> mv </a:t>
            </a:r>
            <a:r>
              <a:rPr lang="tr-TR" dirty="0" err="1" smtClean="0"/>
              <a:t>command</a:t>
            </a:r>
            <a:endParaRPr lang="tr-TR" dirty="0" smtClean="0"/>
          </a:p>
          <a:p>
            <a:pPr lvl="1"/>
            <a:r>
              <a:rPr lang="en-US" dirty="0"/>
              <a:t>For example: </a:t>
            </a:r>
            <a:r>
              <a:rPr lang="en-US" b="1" dirty="0"/>
              <a:t>mv file.txt /home/username/Documents</a:t>
            </a:r>
            <a:r>
              <a:rPr lang="en-US" dirty="0"/>
              <a:t>.</a:t>
            </a:r>
            <a:endParaRPr lang="tr-TR" dirty="0" smtClean="0"/>
          </a:p>
          <a:p>
            <a:pPr lvl="1"/>
            <a:endParaRPr lang="tr-TR" i="1" dirty="0" smtClean="0"/>
          </a:p>
          <a:p>
            <a:pPr lvl="1"/>
            <a:endParaRPr lang="tr-TR" i="1" dirty="0"/>
          </a:p>
        </p:txBody>
      </p:sp>
    </p:spTree>
    <p:extLst>
      <p:ext uri="{BB962C8B-B14F-4D97-AF65-F5344CB8AC3E}">
        <p14:creationId xmlns:p14="http://schemas.microsoft.com/office/powerpoint/2010/main" val="19342361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smtClean="0"/>
              <a:t>Renaming</a:t>
            </a:r>
            <a:r>
              <a:rPr lang="tr-TR" b="1" dirty="0" smtClean="0"/>
              <a:t> a Volume Disk</a:t>
            </a:r>
            <a:r>
              <a:rPr lang="tr-TR" dirty="0" smtClean="0"/>
              <a:t>)</a:t>
            </a:r>
            <a:endParaRPr lang="tr-TR" dirty="0"/>
          </a:p>
        </p:txBody>
      </p:sp>
      <p:sp>
        <p:nvSpPr>
          <p:cNvPr id="3" name="Content Placeholder 2"/>
          <p:cNvSpPr>
            <a:spLocks noGrp="1"/>
          </p:cNvSpPr>
          <p:nvPr>
            <p:ph idx="1"/>
          </p:nvPr>
        </p:nvSpPr>
        <p:spPr/>
        <p:txBody>
          <a:bodyPr>
            <a:normAutofit/>
          </a:bodyPr>
          <a:lstStyle/>
          <a:p>
            <a:r>
              <a:rPr lang="tr-TR" dirty="0" smtClean="0"/>
              <a:t> </a:t>
            </a:r>
            <a:r>
              <a:rPr lang="tr-TR" b="1" dirty="0" smtClean="0"/>
              <a:t>Windows</a:t>
            </a:r>
          </a:p>
          <a:p>
            <a:pPr lvl="1"/>
            <a:r>
              <a:rPr lang="tr-TR" i="1" dirty="0" smtClean="0"/>
              <a:t>D:\ &gt; LABEL d:MyData</a:t>
            </a:r>
          </a:p>
          <a:p>
            <a:pPr lvl="1"/>
            <a:endParaRPr lang="tr-TR" b="1" dirty="0" smtClean="0"/>
          </a:p>
          <a:p>
            <a:pPr lvl="1"/>
            <a:endParaRPr lang="tr-TR" i="1" dirty="0" smtClean="0"/>
          </a:p>
          <a:p>
            <a:pPr lvl="1"/>
            <a:endParaRPr lang="tr-TR" i="1" dirty="0"/>
          </a:p>
        </p:txBody>
      </p:sp>
    </p:spTree>
    <p:extLst>
      <p:ext uri="{BB962C8B-B14F-4D97-AF65-F5344CB8AC3E}">
        <p14:creationId xmlns:p14="http://schemas.microsoft.com/office/powerpoint/2010/main" val="3012142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Command</a:t>
            </a:r>
            <a:r>
              <a:rPr lang="tr-TR" dirty="0" smtClean="0"/>
              <a:t> Basics (</a:t>
            </a:r>
            <a:r>
              <a:rPr lang="tr-TR" b="1" dirty="0" err="1" smtClean="0"/>
              <a:t>Measure</a:t>
            </a:r>
            <a:r>
              <a:rPr lang="tr-TR" b="1" dirty="0" smtClean="0"/>
              <a:t> </a:t>
            </a:r>
            <a:r>
              <a:rPr lang="tr-TR" b="1" dirty="0" err="1" smtClean="0"/>
              <a:t>Processing</a:t>
            </a:r>
            <a:r>
              <a:rPr lang="tr-TR" b="1" dirty="0" smtClean="0"/>
              <a:t> Time</a:t>
            </a:r>
            <a:r>
              <a:rPr lang="tr-TR" dirty="0" smtClean="0"/>
              <a:t>)</a:t>
            </a:r>
            <a:endParaRPr lang="tr-TR" dirty="0"/>
          </a:p>
        </p:txBody>
      </p:sp>
      <p:sp>
        <p:nvSpPr>
          <p:cNvPr id="3" name="Content Placeholder 2"/>
          <p:cNvSpPr>
            <a:spLocks noGrp="1"/>
          </p:cNvSpPr>
          <p:nvPr>
            <p:ph idx="1"/>
          </p:nvPr>
        </p:nvSpPr>
        <p:spPr/>
        <p:txBody>
          <a:bodyPr>
            <a:normAutofit fontScale="92500" lnSpcReduction="20000"/>
          </a:bodyPr>
          <a:lstStyle/>
          <a:p>
            <a:r>
              <a:rPr lang="tr-TR" dirty="0" smtClean="0"/>
              <a:t> </a:t>
            </a:r>
            <a:r>
              <a:rPr lang="tr-TR" b="1" dirty="0" smtClean="0"/>
              <a:t>Windows </a:t>
            </a:r>
            <a:r>
              <a:rPr lang="tr-TR" b="1" dirty="0" err="1" smtClean="0"/>
              <a:t>Powershell</a:t>
            </a:r>
            <a:endParaRPr lang="tr-TR" b="1" dirty="0" smtClean="0"/>
          </a:p>
          <a:p>
            <a:pPr lvl="1"/>
            <a:r>
              <a:rPr lang="tr-TR" i="1" dirty="0" smtClean="0"/>
              <a:t>&gt; </a:t>
            </a:r>
            <a:r>
              <a:rPr lang="tr-TR" i="1" dirty="0" err="1" smtClean="0"/>
              <a:t>Measure-Command</a:t>
            </a:r>
            <a:r>
              <a:rPr lang="tr-TR" i="1" dirty="0" smtClean="0"/>
              <a:t> {</a:t>
            </a:r>
            <a:r>
              <a:rPr lang="tr-TR" i="1" dirty="0" err="1" smtClean="0"/>
              <a:t>echo</a:t>
            </a:r>
            <a:r>
              <a:rPr lang="tr-TR" i="1" dirty="0" smtClean="0"/>
              <a:t> </a:t>
            </a:r>
            <a:r>
              <a:rPr lang="tr-TR" i="1" dirty="0" err="1" smtClean="0"/>
              <a:t>hi</a:t>
            </a:r>
            <a:r>
              <a:rPr lang="tr-TR" i="1" dirty="0" smtClean="0"/>
              <a:t>}</a:t>
            </a:r>
          </a:p>
          <a:p>
            <a:pPr lvl="2"/>
            <a:r>
              <a:rPr lang="tr-TR" i="1" dirty="0" err="1" smtClean="0"/>
              <a:t>Days</a:t>
            </a:r>
            <a:r>
              <a:rPr lang="tr-TR" i="1" dirty="0" smtClean="0"/>
              <a:t>              : 0</a:t>
            </a:r>
          </a:p>
          <a:p>
            <a:pPr lvl="2"/>
            <a:r>
              <a:rPr lang="tr-TR" i="1" dirty="0" err="1" smtClean="0"/>
              <a:t>Hours</a:t>
            </a:r>
            <a:r>
              <a:rPr lang="tr-TR" i="1" dirty="0" smtClean="0"/>
              <a:t>             : 0</a:t>
            </a:r>
          </a:p>
          <a:p>
            <a:pPr lvl="2"/>
            <a:r>
              <a:rPr lang="tr-TR" i="1" dirty="0" err="1" smtClean="0"/>
              <a:t>Minutes</a:t>
            </a:r>
            <a:r>
              <a:rPr lang="tr-TR" i="1" dirty="0" smtClean="0"/>
              <a:t>           : 0</a:t>
            </a:r>
          </a:p>
          <a:p>
            <a:pPr lvl="2"/>
            <a:r>
              <a:rPr lang="tr-TR" i="1" dirty="0" err="1" smtClean="0"/>
              <a:t>Seconds</a:t>
            </a:r>
            <a:r>
              <a:rPr lang="tr-TR" i="1" dirty="0" smtClean="0"/>
              <a:t>           : 0</a:t>
            </a:r>
          </a:p>
          <a:p>
            <a:pPr lvl="2"/>
            <a:r>
              <a:rPr lang="tr-TR" i="1" dirty="0" err="1" smtClean="0"/>
              <a:t>Milliseconds</a:t>
            </a:r>
            <a:r>
              <a:rPr lang="tr-TR" i="1" dirty="0" smtClean="0"/>
              <a:t>      : 0</a:t>
            </a:r>
          </a:p>
          <a:p>
            <a:pPr lvl="2"/>
            <a:r>
              <a:rPr lang="tr-TR" i="1" dirty="0" err="1" smtClean="0"/>
              <a:t>Ticks</a:t>
            </a:r>
            <a:r>
              <a:rPr lang="tr-TR" i="1" dirty="0" smtClean="0"/>
              <a:t>             : 1318</a:t>
            </a:r>
          </a:p>
          <a:p>
            <a:pPr lvl="2"/>
            <a:r>
              <a:rPr lang="tr-TR" i="1" dirty="0" err="1" smtClean="0"/>
              <a:t>TotalDays</a:t>
            </a:r>
            <a:r>
              <a:rPr lang="tr-TR" i="1" dirty="0" smtClean="0"/>
              <a:t>         : 1.52546296296296E-09</a:t>
            </a:r>
          </a:p>
          <a:p>
            <a:pPr lvl="2"/>
            <a:r>
              <a:rPr lang="tr-TR" i="1" dirty="0" err="1" smtClean="0"/>
              <a:t>TotalHours</a:t>
            </a:r>
            <a:r>
              <a:rPr lang="tr-TR" i="1" dirty="0" smtClean="0"/>
              <a:t>        : 3.66111111111111E-08</a:t>
            </a:r>
          </a:p>
          <a:p>
            <a:pPr lvl="2"/>
            <a:r>
              <a:rPr lang="tr-TR" i="1" dirty="0" err="1" smtClean="0"/>
              <a:t>TotalMinutes</a:t>
            </a:r>
            <a:r>
              <a:rPr lang="tr-TR" i="1" dirty="0" smtClean="0"/>
              <a:t>      : 2.19666666666667E-06</a:t>
            </a:r>
          </a:p>
          <a:p>
            <a:pPr lvl="2"/>
            <a:r>
              <a:rPr lang="tr-TR" i="1" dirty="0" err="1" smtClean="0"/>
              <a:t>TotalSeconds</a:t>
            </a:r>
            <a:r>
              <a:rPr lang="tr-TR" i="1" dirty="0" smtClean="0"/>
              <a:t>      : 0.0001318</a:t>
            </a:r>
          </a:p>
          <a:p>
            <a:pPr lvl="2"/>
            <a:r>
              <a:rPr lang="tr-TR" i="1" dirty="0" err="1" smtClean="0"/>
              <a:t>TotalMilliseconds</a:t>
            </a:r>
            <a:r>
              <a:rPr lang="tr-TR" i="1" dirty="0" smtClean="0"/>
              <a:t> : 0.1318</a:t>
            </a:r>
          </a:p>
          <a:p>
            <a:r>
              <a:rPr lang="tr-TR" i="1" dirty="0" smtClean="0"/>
              <a:t>Windows </a:t>
            </a:r>
            <a:r>
              <a:rPr lang="tr-TR" i="1" dirty="0" err="1" smtClean="0"/>
              <a:t>Command</a:t>
            </a:r>
            <a:r>
              <a:rPr lang="tr-TR" i="1" dirty="0" smtClean="0"/>
              <a:t> </a:t>
            </a:r>
            <a:r>
              <a:rPr lang="tr-TR" i="1" dirty="0" err="1" smtClean="0"/>
              <a:t>Prompt</a:t>
            </a:r>
            <a:endParaRPr lang="tr-TR" i="1" dirty="0" smtClean="0"/>
          </a:p>
          <a:p>
            <a:pPr lvl="1"/>
            <a:r>
              <a:rPr lang="tr-TR" i="1" dirty="0" smtClean="0"/>
              <a:t>&gt; </a:t>
            </a:r>
            <a:r>
              <a:rPr lang="en-US" i="1" dirty="0" err="1" smtClean="0"/>
              <a:t>powershell</a:t>
            </a:r>
            <a:r>
              <a:rPr lang="en-US" i="1" dirty="0" smtClean="0"/>
              <a:t> -Command "Measure-Command {echo hi}"</a:t>
            </a:r>
            <a:endParaRPr lang="tr-TR" i="1" dirty="0"/>
          </a:p>
        </p:txBody>
      </p:sp>
    </p:spTree>
    <p:extLst>
      <p:ext uri="{BB962C8B-B14F-4D97-AF65-F5344CB8AC3E}">
        <p14:creationId xmlns:p14="http://schemas.microsoft.com/office/powerpoint/2010/main" val="11759412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solidFill>
                  <a:srgbClr val="FF0000"/>
                </a:solidFill>
              </a:rPr>
              <a:t>Command</a:t>
            </a:r>
            <a:r>
              <a:rPr lang="tr-TR" dirty="0" smtClean="0"/>
              <a:t> Basics (</a:t>
            </a:r>
            <a:r>
              <a:rPr lang="tr-TR" b="1" dirty="0" err="1" smtClean="0"/>
              <a:t>Measure</a:t>
            </a:r>
            <a:r>
              <a:rPr lang="tr-TR" b="1" dirty="0" smtClean="0"/>
              <a:t> </a:t>
            </a:r>
            <a:r>
              <a:rPr lang="tr-TR" b="1" dirty="0" err="1" smtClean="0"/>
              <a:t>Processing</a:t>
            </a:r>
            <a:r>
              <a:rPr lang="tr-TR" b="1" dirty="0" smtClean="0"/>
              <a:t> Time</a:t>
            </a:r>
            <a:r>
              <a:rPr lang="tr-TR" dirty="0" smtClean="0"/>
              <a:t>)</a:t>
            </a:r>
            <a:endParaRPr lang="tr-TR" dirty="0"/>
          </a:p>
        </p:txBody>
      </p:sp>
      <p:sp>
        <p:nvSpPr>
          <p:cNvPr id="4" name="Content Placeholder 3"/>
          <p:cNvSpPr>
            <a:spLocks noGrp="1"/>
          </p:cNvSpPr>
          <p:nvPr>
            <p:ph idx="1"/>
          </p:nvPr>
        </p:nvSpPr>
        <p:spPr>
          <a:xfrm>
            <a:off x="838200" y="1825625"/>
            <a:ext cx="10515600" cy="3933337"/>
          </a:xfrm>
        </p:spPr>
        <p:txBody>
          <a:bodyPr>
            <a:normAutofit fontScale="25000" lnSpcReduction="20000"/>
          </a:bodyPr>
          <a:lstStyle/>
          <a:p>
            <a:pPr marL="0" indent="0">
              <a:buNone/>
            </a:pPr>
            <a:r>
              <a:rPr lang="en-US" dirty="0" smtClean="0"/>
              <a:t>@echo off</a:t>
            </a:r>
          </a:p>
          <a:p>
            <a:pPr marL="0" indent="0">
              <a:buNone/>
            </a:pPr>
            <a:r>
              <a:rPr lang="en-US" dirty="0" smtClean="0"/>
              <a:t>@</a:t>
            </a:r>
            <a:r>
              <a:rPr lang="en-US" dirty="0" err="1" smtClean="0"/>
              <a:t>setlocal</a:t>
            </a:r>
            <a:endParaRPr lang="en-US" dirty="0" smtClean="0"/>
          </a:p>
          <a:p>
            <a:pPr marL="0" indent="0">
              <a:buNone/>
            </a:pPr>
            <a:r>
              <a:rPr lang="en-US" dirty="0" smtClean="0"/>
              <a:t>set start=%time%</a:t>
            </a:r>
          </a:p>
          <a:p>
            <a:pPr marL="0" indent="0">
              <a:buNone/>
            </a:pPr>
            <a:r>
              <a:rPr lang="en-US" dirty="0" smtClean="0"/>
              <a:t>:: Runs your command</a:t>
            </a:r>
          </a:p>
          <a:p>
            <a:pPr marL="0" indent="0">
              <a:buNone/>
            </a:pPr>
            <a:r>
              <a:rPr lang="en-US" dirty="0" err="1" smtClean="0"/>
              <a:t>cmd</a:t>
            </a:r>
            <a:r>
              <a:rPr lang="en-US" dirty="0" smtClean="0"/>
              <a:t> /c %*</a:t>
            </a:r>
          </a:p>
          <a:p>
            <a:pPr marL="0" indent="0">
              <a:buNone/>
            </a:pPr>
            <a:r>
              <a:rPr lang="en-US" dirty="0" smtClean="0"/>
              <a:t>set end=%time%</a:t>
            </a:r>
          </a:p>
          <a:p>
            <a:pPr marL="0" indent="0">
              <a:buNone/>
            </a:pPr>
            <a:r>
              <a:rPr lang="en-US" dirty="0" smtClean="0"/>
              <a:t>set options="tokens=1-4 </a:t>
            </a:r>
            <a:r>
              <a:rPr lang="en-US" dirty="0" err="1" smtClean="0"/>
              <a:t>delims</a:t>
            </a:r>
            <a:r>
              <a:rPr lang="en-US" dirty="0" smtClean="0"/>
              <a:t>=:.,"</a:t>
            </a:r>
          </a:p>
          <a:p>
            <a:pPr marL="0" indent="0">
              <a:buNone/>
            </a:pPr>
            <a:r>
              <a:rPr lang="en-US" dirty="0" smtClean="0"/>
              <a:t>for /f %options% %%a in ("%start%") do set </a:t>
            </a:r>
            <a:r>
              <a:rPr lang="en-US" dirty="0" err="1" smtClean="0"/>
              <a:t>start_h</a:t>
            </a:r>
            <a:r>
              <a:rPr lang="en-US" dirty="0" smtClean="0"/>
              <a:t>=%%</a:t>
            </a:r>
            <a:r>
              <a:rPr lang="en-US" dirty="0" err="1" smtClean="0"/>
              <a:t>a&amp;set</a:t>
            </a:r>
            <a:r>
              <a:rPr lang="en-US" dirty="0" smtClean="0"/>
              <a:t> /a </a:t>
            </a:r>
            <a:r>
              <a:rPr lang="en-US" dirty="0" err="1" smtClean="0"/>
              <a:t>start_m</a:t>
            </a:r>
            <a:r>
              <a:rPr lang="en-US" dirty="0" smtClean="0"/>
              <a:t>=100%%b %% 100&amp;set /a </a:t>
            </a:r>
            <a:r>
              <a:rPr lang="en-US" dirty="0" err="1" smtClean="0"/>
              <a:t>start_s</a:t>
            </a:r>
            <a:r>
              <a:rPr lang="en-US" dirty="0" smtClean="0"/>
              <a:t>=100%%c %% 100&amp;set /a </a:t>
            </a:r>
            <a:r>
              <a:rPr lang="en-US" dirty="0" err="1" smtClean="0"/>
              <a:t>start_ms</a:t>
            </a:r>
            <a:r>
              <a:rPr lang="en-US" dirty="0" smtClean="0"/>
              <a:t>=100%%d %% 100</a:t>
            </a:r>
          </a:p>
          <a:p>
            <a:pPr marL="0" indent="0">
              <a:buNone/>
            </a:pPr>
            <a:r>
              <a:rPr lang="en-US" dirty="0" smtClean="0"/>
              <a:t>for /f %options% %%a in ("%end%") do set </a:t>
            </a:r>
            <a:r>
              <a:rPr lang="en-US" dirty="0" err="1" smtClean="0"/>
              <a:t>end_h</a:t>
            </a:r>
            <a:r>
              <a:rPr lang="en-US" dirty="0" smtClean="0"/>
              <a:t>=%%</a:t>
            </a:r>
            <a:r>
              <a:rPr lang="en-US" dirty="0" err="1" smtClean="0"/>
              <a:t>a&amp;set</a:t>
            </a:r>
            <a:r>
              <a:rPr lang="en-US" dirty="0" smtClean="0"/>
              <a:t> /a </a:t>
            </a:r>
            <a:r>
              <a:rPr lang="en-US" dirty="0" err="1" smtClean="0"/>
              <a:t>end_m</a:t>
            </a:r>
            <a:r>
              <a:rPr lang="en-US" dirty="0" smtClean="0"/>
              <a:t>=100%%b %% 100&amp;set /a </a:t>
            </a:r>
            <a:r>
              <a:rPr lang="en-US" dirty="0" err="1" smtClean="0"/>
              <a:t>end_s</a:t>
            </a:r>
            <a:r>
              <a:rPr lang="en-US" dirty="0" smtClean="0"/>
              <a:t>=100%%c %% 100&amp;set /a </a:t>
            </a:r>
            <a:r>
              <a:rPr lang="en-US" dirty="0" err="1" smtClean="0"/>
              <a:t>end_ms</a:t>
            </a:r>
            <a:r>
              <a:rPr lang="en-US" dirty="0" smtClean="0"/>
              <a:t>=100%%d %% 100</a:t>
            </a:r>
          </a:p>
          <a:p>
            <a:pPr marL="0" indent="0">
              <a:buNone/>
            </a:pPr>
            <a:r>
              <a:rPr lang="en-US" dirty="0" smtClean="0"/>
              <a:t>set /a hours=%</a:t>
            </a:r>
            <a:r>
              <a:rPr lang="en-US" dirty="0" err="1" smtClean="0"/>
              <a:t>end_h</a:t>
            </a:r>
            <a:r>
              <a:rPr lang="en-US" dirty="0" smtClean="0"/>
              <a:t>%-%</a:t>
            </a:r>
            <a:r>
              <a:rPr lang="en-US" dirty="0" err="1" smtClean="0"/>
              <a:t>start_h</a:t>
            </a:r>
            <a:r>
              <a:rPr lang="en-US" dirty="0" smtClean="0"/>
              <a:t>%</a:t>
            </a:r>
          </a:p>
          <a:p>
            <a:pPr marL="0" indent="0">
              <a:buNone/>
            </a:pPr>
            <a:r>
              <a:rPr lang="en-US" dirty="0" smtClean="0"/>
              <a:t>set /a </a:t>
            </a:r>
            <a:r>
              <a:rPr lang="en-US" dirty="0" err="1" smtClean="0"/>
              <a:t>mins</a:t>
            </a:r>
            <a:r>
              <a:rPr lang="en-US" dirty="0" smtClean="0"/>
              <a:t>=%</a:t>
            </a:r>
            <a:r>
              <a:rPr lang="en-US" dirty="0" err="1" smtClean="0"/>
              <a:t>end_m</a:t>
            </a:r>
            <a:r>
              <a:rPr lang="en-US" dirty="0" smtClean="0"/>
              <a:t>%-%</a:t>
            </a:r>
            <a:r>
              <a:rPr lang="en-US" dirty="0" err="1" smtClean="0"/>
              <a:t>start_m</a:t>
            </a:r>
            <a:r>
              <a:rPr lang="en-US" dirty="0" smtClean="0"/>
              <a:t>%</a:t>
            </a:r>
          </a:p>
          <a:p>
            <a:pPr marL="0" indent="0">
              <a:buNone/>
            </a:pPr>
            <a:r>
              <a:rPr lang="en-US" dirty="0" smtClean="0"/>
              <a:t>set /a secs=%</a:t>
            </a:r>
            <a:r>
              <a:rPr lang="en-US" dirty="0" err="1" smtClean="0"/>
              <a:t>end_s</a:t>
            </a:r>
            <a:r>
              <a:rPr lang="en-US" dirty="0" smtClean="0"/>
              <a:t>%-%</a:t>
            </a:r>
            <a:r>
              <a:rPr lang="en-US" dirty="0" err="1" smtClean="0"/>
              <a:t>start_s</a:t>
            </a:r>
            <a:r>
              <a:rPr lang="en-US" dirty="0" smtClean="0"/>
              <a:t>%</a:t>
            </a:r>
          </a:p>
          <a:p>
            <a:pPr marL="0" indent="0">
              <a:buNone/>
            </a:pPr>
            <a:r>
              <a:rPr lang="en-US" dirty="0" smtClean="0"/>
              <a:t>set /a </a:t>
            </a:r>
            <a:r>
              <a:rPr lang="en-US" dirty="0" err="1" smtClean="0"/>
              <a:t>ms</a:t>
            </a:r>
            <a:r>
              <a:rPr lang="en-US" dirty="0" smtClean="0"/>
              <a:t>=%</a:t>
            </a:r>
            <a:r>
              <a:rPr lang="en-US" dirty="0" err="1" smtClean="0"/>
              <a:t>end_ms</a:t>
            </a:r>
            <a:r>
              <a:rPr lang="en-US" dirty="0" smtClean="0"/>
              <a:t>%-%</a:t>
            </a:r>
            <a:r>
              <a:rPr lang="en-US" dirty="0" err="1" smtClean="0"/>
              <a:t>start_ms</a:t>
            </a:r>
            <a:r>
              <a:rPr lang="en-US" dirty="0" smtClean="0"/>
              <a:t>%</a:t>
            </a:r>
          </a:p>
          <a:p>
            <a:pPr marL="0" indent="0">
              <a:buNone/>
            </a:pPr>
            <a:r>
              <a:rPr lang="en-US" dirty="0" smtClean="0"/>
              <a:t>if %</a:t>
            </a:r>
            <a:r>
              <a:rPr lang="en-US" dirty="0" err="1" smtClean="0"/>
              <a:t>ms</a:t>
            </a:r>
            <a:r>
              <a:rPr lang="en-US" dirty="0" smtClean="0"/>
              <a:t>% </a:t>
            </a:r>
            <a:r>
              <a:rPr lang="en-US" dirty="0" err="1" smtClean="0"/>
              <a:t>lss</a:t>
            </a:r>
            <a:r>
              <a:rPr lang="en-US" dirty="0" smtClean="0"/>
              <a:t> 0 set /a secs = %secs% - 1 &amp; set /a </a:t>
            </a:r>
            <a:r>
              <a:rPr lang="en-US" dirty="0" err="1" smtClean="0"/>
              <a:t>ms</a:t>
            </a:r>
            <a:r>
              <a:rPr lang="en-US" dirty="0" smtClean="0"/>
              <a:t> = 100%ms%</a:t>
            </a:r>
          </a:p>
          <a:p>
            <a:pPr marL="0" indent="0">
              <a:buNone/>
            </a:pPr>
            <a:r>
              <a:rPr lang="en-US" dirty="0" smtClean="0"/>
              <a:t>if %secs% </a:t>
            </a:r>
            <a:r>
              <a:rPr lang="en-US" dirty="0" err="1" smtClean="0"/>
              <a:t>lss</a:t>
            </a:r>
            <a:r>
              <a:rPr lang="en-US" dirty="0" smtClean="0"/>
              <a:t> 0 set /a </a:t>
            </a:r>
            <a:r>
              <a:rPr lang="en-US" dirty="0" err="1" smtClean="0"/>
              <a:t>mins</a:t>
            </a:r>
            <a:r>
              <a:rPr lang="en-US" dirty="0" smtClean="0"/>
              <a:t> = %</a:t>
            </a:r>
            <a:r>
              <a:rPr lang="en-US" dirty="0" err="1" smtClean="0"/>
              <a:t>mins</a:t>
            </a:r>
            <a:r>
              <a:rPr lang="en-US" dirty="0" smtClean="0"/>
              <a:t>% - 1 &amp; set /a secs = 60%secs%</a:t>
            </a:r>
          </a:p>
          <a:p>
            <a:pPr marL="0" indent="0">
              <a:buNone/>
            </a:pPr>
            <a:r>
              <a:rPr lang="en-US" dirty="0" smtClean="0"/>
              <a:t>if %</a:t>
            </a:r>
            <a:r>
              <a:rPr lang="en-US" dirty="0" err="1" smtClean="0"/>
              <a:t>mins</a:t>
            </a:r>
            <a:r>
              <a:rPr lang="en-US" dirty="0" smtClean="0"/>
              <a:t>% </a:t>
            </a:r>
            <a:r>
              <a:rPr lang="en-US" dirty="0" err="1" smtClean="0"/>
              <a:t>lss</a:t>
            </a:r>
            <a:r>
              <a:rPr lang="en-US" dirty="0" smtClean="0"/>
              <a:t> 0 set /a hours = %hours% - 1 &amp; set /a </a:t>
            </a:r>
            <a:r>
              <a:rPr lang="en-US" dirty="0" err="1" smtClean="0"/>
              <a:t>mins</a:t>
            </a:r>
            <a:r>
              <a:rPr lang="en-US" dirty="0" smtClean="0"/>
              <a:t> = 60%mins%</a:t>
            </a:r>
          </a:p>
          <a:p>
            <a:pPr marL="0" indent="0">
              <a:buNone/>
            </a:pPr>
            <a:r>
              <a:rPr lang="en-US" dirty="0" smtClean="0"/>
              <a:t>if %hours% </a:t>
            </a:r>
            <a:r>
              <a:rPr lang="en-US" dirty="0" err="1" smtClean="0"/>
              <a:t>lss</a:t>
            </a:r>
            <a:r>
              <a:rPr lang="en-US" dirty="0" smtClean="0"/>
              <a:t> 0 set /a hours = 24%hours%</a:t>
            </a:r>
          </a:p>
          <a:p>
            <a:pPr marL="0" indent="0">
              <a:buNone/>
            </a:pPr>
            <a:r>
              <a:rPr lang="en-US" dirty="0" smtClean="0"/>
              <a:t>if 1%ms% </a:t>
            </a:r>
            <a:r>
              <a:rPr lang="en-US" dirty="0" err="1" smtClean="0"/>
              <a:t>lss</a:t>
            </a:r>
            <a:r>
              <a:rPr lang="en-US" dirty="0" smtClean="0"/>
              <a:t> 100 set </a:t>
            </a:r>
            <a:r>
              <a:rPr lang="en-US" dirty="0" err="1" smtClean="0"/>
              <a:t>ms</a:t>
            </a:r>
            <a:r>
              <a:rPr lang="en-US" dirty="0" smtClean="0"/>
              <a:t>=0%ms%</a:t>
            </a:r>
          </a:p>
          <a:p>
            <a:pPr marL="0" indent="0">
              <a:buNone/>
            </a:pPr>
            <a:r>
              <a:rPr lang="en-US" dirty="0" smtClean="0"/>
              <a:t>:: Mission accomplished</a:t>
            </a:r>
          </a:p>
          <a:p>
            <a:pPr marL="0" indent="0">
              <a:buNone/>
            </a:pPr>
            <a:r>
              <a:rPr lang="en-US" dirty="0" smtClean="0"/>
              <a:t>set /a </a:t>
            </a:r>
            <a:r>
              <a:rPr lang="en-US" dirty="0" err="1" smtClean="0"/>
              <a:t>totalsecs</a:t>
            </a:r>
            <a:r>
              <a:rPr lang="en-US" dirty="0" smtClean="0"/>
              <a:t> = %hours%*3600 + %</a:t>
            </a:r>
            <a:r>
              <a:rPr lang="en-US" dirty="0" err="1" smtClean="0"/>
              <a:t>mins</a:t>
            </a:r>
            <a:r>
              <a:rPr lang="en-US" dirty="0" smtClean="0"/>
              <a:t>%*60 + %secs%</a:t>
            </a:r>
          </a:p>
          <a:p>
            <a:pPr marL="0" indent="0">
              <a:buNone/>
            </a:pPr>
            <a:r>
              <a:rPr lang="en-US" dirty="0" smtClean="0"/>
              <a:t>echo command took %hours%:%</a:t>
            </a:r>
            <a:r>
              <a:rPr lang="en-US" dirty="0" err="1" smtClean="0"/>
              <a:t>mins</a:t>
            </a:r>
            <a:r>
              <a:rPr lang="en-US" dirty="0" smtClean="0"/>
              <a:t>%:%secs%.%</a:t>
            </a:r>
            <a:r>
              <a:rPr lang="en-US" dirty="0" err="1" smtClean="0"/>
              <a:t>ms</a:t>
            </a:r>
            <a:r>
              <a:rPr lang="en-US" dirty="0" smtClean="0"/>
              <a:t>% (%</a:t>
            </a:r>
            <a:r>
              <a:rPr lang="en-US" dirty="0" err="1" smtClean="0"/>
              <a:t>totalsecs</a:t>
            </a:r>
            <a:r>
              <a:rPr lang="en-US" dirty="0" smtClean="0"/>
              <a:t>%.%</a:t>
            </a:r>
            <a:r>
              <a:rPr lang="en-US" dirty="0" err="1" smtClean="0"/>
              <a:t>ms%s</a:t>
            </a:r>
            <a:r>
              <a:rPr lang="en-US" dirty="0" smtClean="0"/>
              <a:t> total)</a:t>
            </a:r>
            <a:endParaRPr lang="tr-TR" dirty="0"/>
          </a:p>
        </p:txBody>
      </p:sp>
      <p:sp>
        <p:nvSpPr>
          <p:cNvPr id="5" name="Content Placeholder 2"/>
          <p:cNvSpPr txBox="1">
            <a:spLocks/>
          </p:cNvSpPr>
          <p:nvPr/>
        </p:nvSpPr>
        <p:spPr>
          <a:xfrm>
            <a:off x="6781800" y="1825625"/>
            <a:ext cx="4648200"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Usage</a:t>
            </a:r>
          </a:p>
          <a:p>
            <a:pPr marL="0" indent="0">
              <a:buNone/>
            </a:pPr>
            <a:r>
              <a:rPr lang="en-US" dirty="0" smtClean="0"/>
              <a:t>If you put timecmd.bat in a directory in your path, you can call it from anywhere like this:</a:t>
            </a:r>
          </a:p>
          <a:p>
            <a:pPr lvl="1"/>
            <a:r>
              <a:rPr lang="en-US" dirty="0" err="1" smtClean="0"/>
              <a:t>timecmd</a:t>
            </a:r>
            <a:r>
              <a:rPr lang="en-US" dirty="0" smtClean="0"/>
              <a:t> [your command]</a:t>
            </a:r>
          </a:p>
          <a:p>
            <a:r>
              <a:rPr lang="en-US" dirty="0" smtClean="0"/>
              <a:t>E.g.</a:t>
            </a:r>
            <a:endParaRPr lang="tr-TR" dirty="0" smtClean="0"/>
          </a:p>
          <a:p>
            <a:pPr lvl="1"/>
            <a:r>
              <a:rPr lang="en-US" dirty="0" smtClean="0"/>
              <a:t>C:\&gt;timecmd pause</a:t>
            </a:r>
          </a:p>
          <a:p>
            <a:pPr marL="457200" lvl="1" indent="0">
              <a:buNone/>
            </a:pPr>
            <a:r>
              <a:rPr lang="tr-TR" dirty="0" smtClean="0"/>
              <a:t>	</a:t>
            </a:r>
            <a:r>
              <a:rPr lang="en-US" dirty="0" smtClean="0"/>
              <a:t>Press any key to continue . . .</a:t>
            </a:r>
          </a:p>
          <a:p>
            <a:pPr marL="457200" lvl="1" indent="0">
              <a:buNone/>
            </a:pPr>
            <a:r>
              <a:rPr lang="tr-TR" dirty="0" smtClean="0"/>
              <a:t>	</a:t>
            </a:r>
            <a:r>
              <a:rPr lang="en-US" dirty="0" smtClean="0"/>
              <a:t>command took 0:0:1.18</a:t>
            </a:r>
          </a:p>
          <a:p>
            <a:r>
              <a:rPr lang="en-US" dirty="0" smtClean="0"/>
              <a:t>If you want to do output redirection, you can quote the command like this:</a:t>
            </a:r>
          </a:p>
          <a:p>
            <a:pPr lvl="1"/>
            <a:r>
              <a:rPr lang="en-US" dirty="0" err="1" smtClean="0"/>
              <a:t>timecmd</a:t>
            </a:r>
            <a:r>
              <a:rPr lang="en-US" dirty="0" smtClean="0"/>
              <a:t> "</a:t>
            </a:r>
            <a:r>
              <a:rPr lang="en-US" dirty="0" err="1" smtClean="0"/>
              <a:t>dir</a:t>
            </a:r>
            <a:r>
              <a:rPr lang="en-US" dirty="0" smtClean="0"/>
              <a:t> c:\windows /s &gt; </a:t>
            </a:r>
            <a:r>
              <a:rPr lang="en-US" dirty="0" err="1" smtClean="0"/>
              <a:t>nul</a:t>
            </a:r>
            <a:r>
              <a:rPr lang="en-US" dirty="0" smtClean="0"/>
              <a:t>"</a:t>
            </a:r>
          </a:p>
          <a:p>
            <a:pPr lvl="1"/>
            <a:r>
              <a:rPr lang="en-US" dirty="0" smtClean="0"/>
              <a:t>This should handle commands that run from before- to after-midnight, but the output will be wrong if your command runs for 24 hours or more.</a:t>
            </a:r>
            <a:endParaRPr lang="tr-TR" i="1" dirty="0"/>
          </a:p>
        </p:txBody>
      </p:sp>
      <p:sp>
        <p:nvSpPr>
          <p:cNvPr id="6" name="Rectangle 5"/>
          <p:cNvSpPr/>
          <p:nvPr/>
        </p:nvSpPr>
        <p:spPr>
          <a:xfrm>
            <a:off x="838200" y="1407624"/>
            <a:ext cx="1383199" cy="369332"/>
          </a:xfrm>
          <a:prstGeom prst="rect">
            <a:avLst/>
          </a:prstGeom>
        </p:spPr>
        <p:txBody>
          <a:bodyPr wrap="none">
            <a:spAutoFit/>
          </a:bodyPr>
          <a:lstStyle/>
          <a:p>
            <a:r>
              <a:rPr lang="tr-TR" dirty="0" err="1"/>
              <a:t>t</a:t>
            </a:r>
            <a:r>
              <a:rPr lang="en-US" dirty="0" err="1" smtClean="0"/>
              <a:t>imecmd</a:t>
            </a:r>
            <a:r>
              <a:rPr lang="tr-TR" dirty="0" smtClean="0"/>
              <a:t>.bat</a:t>
            </a:r>
            <a:endParaRPr lang="tr-TR" dirty="0"/>
          </a:p>
        </p:txBody>
      </p:sp>
    </p:spTree>
    <p:extLst>
      <p:ext uri="{BB962C8B-B14F-4D97-AF65-F5344CB8AC3E}">
        <p14:creationId xmlns:p14="http://schemas.microsoft.com/office/powerpoint/2010/main" val="20304749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Useful</a:t>
            </a:r>
            <a:r>
              <a:rPr lang="tr-TR" dirty="0" smtClean="0"/>
              <a:t> Linux </a:t>
            </a:r>
            <a:r>
              <a:rPr lang="tr-TR" dirty="0" err="1" smtClean="0"/>
              <a:t>Commands</a:t>
            </a:r>
            <a:endParaRPr lang="tr-TR" dirty="0"/>
          </a:p>
        </p:txBody>
      </p:sp>
      <p:sp>
        <p:nvSpPr>
          <p:cNvPr id="5" name="Text Placeholder 4"/>
          <p:cNvSpPr>
            <a:spLocks noGrp="1"/>
          </p:cNvSpPr>
          <p:nvPr>
            <p:ph type="body" idx="1"/>
          </p:nvPr>
        </p:nvSpPr>
        <p:spPr/>
        <p:txBody>
          <a:bodyPr/>
          <a:lstStyle/>
          <a:p>
            <a:r>
              <a:rPr lang="tr-TR" dirty="0" err="1" smtClean="0"/>
              <a:t>Use</a:t>
            </a:r>
            <a:r>
              <a:rPr lang="tr-TR" dirty="0" smtClean="0"/>
              <a:t> Online </a:t>
            </a:r>
            <a:r>
              <a:rPr lang="tr-TR" dirty="0" err="1" smtClean="0"/>
              <a:t>Sandbox</a:t>
            </a:r>
            <a:r>
              <a:rPr lang="tr-TR" dirty="0" smtClean="0"/>
              <a:t> </a:t>
            </a:r>
            <a:r>
              <a:rPr lang="tr-TR" dirty="0" err="1" smtClean="0"/>
              <a:t>to</a:t>
            </a:r>
            <a:r>
              <a:rPr lang="tr-TR" dirty="0" smtClean="0"/>
              <a:t> </a:t>
            </a:r>
            <a:r>
              <a:rPr lang="tr-TR" dirty="0" err="1" smtClean="0"/>
              <a:t>Try</a:t>
            </a:r>
            <a:r>
              <a:rPr lang="tr-TR" dirty="0" smtClean="0"/>
              <a:t> </a:t>
            </a:r>
            <a:r>
              <a:rPr lang="tr-TR" dirty="0" err="1" smtClean="0"/>
              <a:t>Commands</a:t>
            </a:r>
            <a:r>
              <a:rPr lang="tr-TR" dirty="0" smtClean="0"/>
              <a:t> Yourself</a:t>
            </a:r>
          </a:p>
          <a:p>
            <a:r>
              <a:rPr lang="tr-TR" dirty="0" smtClean="0">
                <a:hlinkClick r:id="rId2"/>
              </a:rPr>
              <a:t>https://linuxcontainers.org/lxd/try-it/</a:t>
            </a:r>
            <a:endParaRPr lang="tr-TR" dirty="0" smtClean="0"/>
          </a:p>
          <a:p>
            <a:endParaRPr lang="tr-TR" dirty="0"/>
          </a:p>
        </p:txBody>
      </p:sp>
    </p:spTree>
    <p:extLst>
      <p:ext uri="{BB962C8B-B14F-4D97-AF65-F5344CB8AC3E}">
        <p14:creationId xmlns:p14="http://schemas.microsoft.com/office/powerpoint/2010/main" val="2397314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Operating </a:t>
            </a:r>
            <a:r>
              <a:rPr lang="tr-TR" dirty="0" err="1" smtClean="0"/>
              <a:t>Systems</a:t>
            </a:r>
            <a:endParaRPr lang="tr-TR" dirty="0"/>
          </a:p>
        </p:txBody>
      </p:sp>
      <p:pic>
        <p:nvPicPr>
          <p:cNvPr id="4" name="Content Placeholder 3"/>
          <p:cNvPicPr>
            <a:picLocks noGrp="1" noChangeAspect="1"/>
          </p:cNvPicPr>
          <p:nvPr>
            <p:ph idx="1"/>
          </p:nvPr>
        </p:nvPicPr>
        <p:blipFill>
          <a:blip r:embed="rId2"/>
          <a:stretch>
            <a:fillRect/>
          </a:stretch>
        </p:blipFill>
        <p:spPr>
          <a:xfrm>
            <a:off x="2792426" y="1825625"/>
            <a:ext cx="6607148" cy="4351338"/>
          </a:xfrm>
          <a:prstGeom prst="rect">
            <a:avLst/>
          </a:prstGeom>
        </p:spPr>
      </p:pic>
      <p:sp>
        <p:nvSpPr>
          <p:cNvPr id="6" name="Rectangle 5"/>
          <p:cNvSpPr/>
          <p:nvPr/>
        </p:nvSpPr>
        <p:spPr>
          <a:xfrm>
            <a:off x="0" y="6311900"/>
            <a:ext cx="7897091" cy="369332"/>
          </a:xfrm>
          <a:prstGeom prst="rect">
            <a:avLst/>
          </a:prstGeom>
        </p:spPr>
        <p:txBody>
          <a:bodyPr wrap="square">
            <a:spAutoFit/>
          </a:bodyPr>
          <a:lstStyle/>
          <a:p>
            <a:r>
              <a:rPr lang="tr-TR" dirty="0" smtClean="0"/>
              <a:t>https://www.slideshare.net/quanhan503/comparing-windows-vs-mac-vs-linux</a:t>
            </a:r>
            <a:endParaRPr lang="tr-TR" dirty="0"/>
          </a:p>
        </p:txBody>
      </p:sp>
    </p:spTree>
    <p:extLst>
      <p:ext uri="{BB962C8B-B14F-4D97-AF65-F5344CB8AC3E}">
        <p14:creationId xmlns:p14="http://schemas.microsoft.com/office/powerpoint/2010/main" val="8345234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smtClean="0"/>
              <a:t>cat</a:t>
            </a:r>
            <a:r>
              <a:rPr lang="tr-TR" dirty="0" smtClean="0"/>
              <a:t> </a:t>
            </a:r>
            <a:r>
              <a:rPr lang="tr-TR" dirty="0" err="1" smtClean="0"/>
              <a:t>command</a:t>
            </a:r>
            <a:endParaRPr lang="tr-TR" dirty="0"/>
          </a:p>
        </p:txBody>
      </p:sp>
      <p:sp>
        <p:nvSpPr>
          <p:cNvPr id="5" name="Content Placeholder 4"/>
          <p:cNvSpPr>
            <a:spLocks noGrp="1"/>
          </p:cNvSpPr>
          <p:nvPr>
            <p:ph idx="1"/>
          </p:nvPr>
        </p:nvSpPr>
        <p:spPr/>
        <p:txBody>
          <a:bodyPr>
            <a:normAutofit lnSpcReduction="10000"/>
          </a:bodyPr>
          <a:lstStyle/>
          <a:p>
            <a:r>
              <a:rPr lang="en-US" b="1" dirty="0"/>
              <a:t>cat</a:t>
            </a:r>
            <a:r>
              <a:rPr lang="en-US" dirty="0"/>
              <a:t> (short for concatenate) is one of the most frequently used commands in Linux. It is used to list the contents of a file on the standard output (</a:t>
            </a:r>
            <a:r>
              <a:rPr lang="en-US" dirty="0" err="1"/>
              <a:t>sdout</a:t>
            </a:r>
            <a:r>
              <a:rPr lang="en-US" dirty="0"/>
              <a:t>). To run this command, type </a:t>
            </a:r>
            <a:r>
              <a:rPr lang="en-US" b="1" dirty="0"/>
              <a:t>cat</a:t>
            </a:r>
            <a:r>
              <a:rPr lang="en-US" dirty="0"/>
              <a:t> followed by the file’s name and its extension. For instance: </a:t>
            </a:r>
            <a:r>
              <a:rPr lang="en-US" b="1" dirty="0"/>
              <a:t>cat file.txt</a:t>
            </a:r>
            <a:r>
              <a:rPr lang="en-US" dirty="0"/>
              <a:t>.</a:t>
            </a:r>
          </a:p>
          <a:p>
            <a:r>
              <a:rPr lang="en-US" dirty="0"/>
              <a:t>Here are other ways to use the </a:t>
            </a:r>
            <a:r>
              <a:rPr lang="en-US" b="1" dirty="0"/>
              <a:t>cat</a:t>
            </a:r>
            <a:r>
              <a:rPr lang="en-US" dirty="0"/>
              <a:t> command:</a:t>
            </a:r>
          </a:p>
          <a:p>
            <a:r>
              <a:rPr lang="en-US" b="1" dirty="0"/>
              <a:t>cat &gt; filename </a:t>
            </a:r>
            <a:r>
              <a:rPr lang="en-US" dirty="0"/>
              <a:t>creates a new file</a:t>
            </a:r>
          </a:p>
          <a:p>
            <a:r>
              <a:rPr lang="en-US" b="1" dirty="0"/>
              <a:t>cat filename1 filename2&gt;filename3 </a:t>
            </a:r>
            <a:r>
              <a:rPr lang="en-US" dirty="0"/>
              <a:t>joins two files (1 and 2) and stores the output of them in a new file (3)</a:t>
            </a:r>
          </a:p>
          <a:p>
            <a:r>
              <a:rPr lang="en-US" dirty="0"/>
              <a:t>to convert a file to upper or lower case use, </a:t>
            </a:r>
            <a:r>
              <a:rPr lang="en-US" b="1" dirty="0"/>
              <a:t>cat filename | </a:t>
            </a:r>
            <a:r>
              <a:rPr lang="en-US" b="1" dirty="0" err="1"/>
              <a:t>tr</a:t>
            </a:r>
            <a:r>
              <a:rPr lang="en-US" b="1" dirty="0"/>
              <a:t> a-z </a:t>
            </a:r>
            <a:r>
              <a:rPr lang="en-US" b="1" dirty="0" err="1"/>
              <a:t>A-Z</a:t>
            </a:r>
            <a:r>
              <a:rPr lang="en-US" b="1" dirty="0"/>
              <a:t> &gt;output.txt</a:t>
            </a:r>
            <a:endParaRPr lang="en-US" dirty="0"/>
          </a:p>
          <a:p>
            <a:endParaRPr lang="tr-TR" dirty="0"/>
          </a:p>
        </p:txBody>
      </p:sp>
    </p:spTree>
    <p:extLst>
      <p:ext uri="{BB962C8B-B14F-4D97-AF65-F5344CB8AC3E}">
        <p14:creationId xmlns:p14="http://schemas.microsoft.com/office/powerpoint/2010/main" val="32161047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smtClean="0"/>
              <a:t>touch</a:t>
            </a:r>
            <a:r>
              <a:rPr lang="tr-TR" b="1" dirty="0" smtClean="0"/>
              <a:t> </a:t>
            </a:r>
            <a:r>
              <a:rPr lang="tr-TR" dirty="0" err="1" smtClean="0"/>
              <a:t>command</a:t>
            </a:r>
            <a:endParaRPr lang="tr-TR" dirty="0"/>
          </a:p>
        </p:txBody>
      </p:sp>
      <p:sp>
        <p:nvSpPr>
          <p:cNvPr id="5" name="Content Placeholder 4"/>
          <p:cNvSpPr>
            <a:spLocks noGrp="1"/>
          </p:cNvSpPr>
          <p:nvPr>
            <p:ph idx="1"/>
          </p:nvPr>
        </p:nvSpPr>
        <p:spPr/>
        <p:txBody>
          <a:bodyPr>
            <a:normAutofit/>
          </a:bodyPr>
          <a:lstStyle/>
          <a:p>
            <a:r>
              <a:rPr lang="en-US" dirty="0"/>
              <a:t>The </a:t>
            </a:r>
            <a:r>
              <a:rPr lang="en-US" b="1" dirty="0"/>
              <a:t>touch</a:t>
            </a:r>
            <a:r>
              <a:rPr lang="en-US" dirty="0"/>
              <a:t> command allows you to create a blank new file through the Linux command line. As an example, enter touch </a:t>
            </a:r>
            <a:r>
              <a:rPr lang="en-US" b="1" dirty="0"/>
              <a:t>/home/username/Documents/Web.html</a:t>
            </a:r>
            <a:r>
              <a:rPr lang="en-US" dirty="0"/>
              <a:t> to create an HTML file entitled </a:t>
            </a:r>
            <a:r>
              <a:rPr lang="en-US" b="1" dirty="0"/>
              <a:t>Web</a:t>
            </a:r>
            <a:r>
              <a:rPr lang="en-US" dirty="0"/>
              <a:t> under the </a:t>
            </a:r>
            <a:r>
              <a:rPr lang="en-US" b="1" dirty="0"/>
              <a:t>Documents</a:t>
            </a:r>
            <a:r>
              <a:rPr lang="en-US" dirty="0"/>
              <a:t> directory.</a:t>
            </a:r>
            <a:endParaRPr lang="tr-TR" dirty="0"/>
          </a:p>
        </p:txBody>
      </p:sp>
    </p:spTree>
    <p:extLst>
      <p:ext uri="{BB962C8B-B14F-4D97-AF65-F5344CB8AC3E}">
        <p14:creationId xmlns:p14="http://schemas.microsoft.com/office/powerpoint/2010/main" val="16295157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locate</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You can use this command to </a:t>
            </a:r>
            <a:r>
              <a:rPr lang="en-US" b="1" dirty="0"/>
              <a:t>locate</a:t>
            </a:r>
            <a:r>
              <a:rPr lang="en-US" dirty="0"/>
              <a:t> a file, just like the search command in Windows. What’s more, using the </a:t>
            </a:r>
            <a:r>
              <a:rPr lang="en-US" b="1" dirty="0"/>
              <a:t>-</a:t>
            </a:r>
            <a:r>
              <a:rPr lang="en-US" b="1" dirty="0" err="1"/>
              <a:t>i</a:t>
            </a:r>
            <a:r>
              <a:rPr lang="en-US" dirty="0"/>
              <a:t> argument along with this command will make it case-insensitive, so you can search for a file even if you don’t remember its exact name.</a:t>
            </a:r>
          </a:p>
          <a:p>
            <a:r>
              <a:rPr lang="en-US" dirty="0"/>
              <a:t>To search for a file that contains two or more words, use an asterisk </a:t>
            </a:r>
            <a:r>
              <a:rPr lang="en-US" b="1" dirty="0"/>
              <a:t>(*)</a:t>
            </a:r>
            <a:r>
              <a:rPr lang="en-US" dirty="0"/>
              <a:t>. For example, </a:t>
            </a:r>
            <a:r>
              <a:rPr lang="en-US" b="1" dirty="0"/>
              <a:t>locate -</a:t>
            </a:r>
            <a:r>
              <a:rPr lang="en-US" b="1" dirty="0" err="1"/>
              <a:t>i</a:t>
            </a:r>
            <a:r>
              <a:rPr lang="en-US" b="1" dirty="0"/>
              <a:t> school*note</a:t>
            </a:r>
            <a:r>
              <a:rPr lang="en-US" dirty="0"/>
              <a:t> command will search for any file that contains the word “school” and “note”, whether it is uppercase or lowercase.</a:t>
            </a:r>
          </a:p>
        </p:txBody>
      </p:sp>
    </p:spTree>
    <p:extLst>
      <p:ext uri="{BB962C8B-B14F-4D97-AF65-F5344CB8AC3E}">
        <p14:creationId xmlns:p14="http://schemas.microsoft.com/office/powerpoint/2010/main" val="35511636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find</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Similar to the </a:t>
            </a:r>
            <a:r>
              <a:rPr lang="en-US" b="1" dirty="0"/>
              <a:t>locate</a:t>
            </a:r>
            <a:r>
              <a:rPr lang="en-US" dirty="0"/>
              <a:t> command, using </a:t>
            </a:r>
            <a:r>
              <a:rPr lang="en-US" b="1" dirty="0"/>
              <a:t>find</a:t>
            </a:r>
            <a:r>
              <a:rPr lang="en-US" dirty="0"/>
              <a:t> also searches for files and directories. The difference is, you use the </a:t>
            </a:r>
            <a:r>
              <a:rPr lang="en-US" b="1" dirty="0"/>
              <a:t>find</a:t>
            </a:r>
            <a:r>
              <a:rPr lang="en-US" dirty="0"/>
              <a:t> command to locate files within a given directory.</a:t>
            </a:r>
          </a:p>
          <a:p>
            <a:r>
              <a:rPr lang="en-US" dirty="0"/>
              <a:t>As an example, find </a:t>
            </a:r>
            <a:r>
              <a:rPr lang="en-US" b="1" dirty="0"/>
              <a:t>/home/ -name notes.txt</a:t>
            </a:r>
            <a:r>
              <a:rPr lang="en-US" dirty="0"/>
              <a:t> command will search for a file called </a:t>
            </a:r>
            <a:r>
              <a:rPr lang="en-US" b="1" dirty="0"/>
              <a:t>notes.txt</a:t>
            </a:r>
            <a:r>
              <a:rPr lang="en-US" dirty="0"/>
              <a:t> within the home directory and its subdirectories.</a:t>
            </a:r>
          </a:p>
          <a:p>
            <a:r>
              <a:rPr lang="en-US" dirty="0"/>
              <a:t>Other variations when using the </a:t>
            </a:r>
            <a:r>
              <a:rPr lang="en-US" b="1" dirty="0"/>
              <a:t>find</a:t>
            </a:r>
            <a:r>
              <a:rPr lang="en-US" dirty="0"/>
              <a:t> are:</a:t>
            </a:r>
          </a:p>
          <a:p>
            <a:pPr lvl="1"/>
            <a:r>
              <a:rPr lang="en-US" dirty="0"/>
              <a:t>To find files in the current directory use, </a:t>
            </a:r>
            <a:r>
              <a:rPr lang="en-US" b="1" dirty="0"/>
              <a:t>find . -name notes.txt</a:t>
            </a:r>
            <a:endParaRPr lang="en-US" dirty="0"/>
          </a:p>
          <a:p>
            <a:pPr lvl="1"/>
            <a:r>
              <a:rPr lang="en-US" dirty="0"/>
              <a:t>To look for directories use, </a:t>
            </a:r>
            <a:r>
              <a:rPr lang="en-US" b="1" dirty="0"/>
              <a:t>/ -type d -name notes. txt</a:t>
            </a:r>
            <a:endParaRPr lang="en-US" dirty="0"/>
          </a:p>
        </p:txBody>
      </p:sp>
    </p:spTree>
    <p:extLst>
      <p:ext uri="{BB962C8B-B14F-4D97-AF65-F5344CB8AC3E}">
        <p14:creationId xmlns:p14="http://schemas.microsoft.com/office/powerpoint/2010/main" val="19868027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grep</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Another basic Linux command that is undoubtedly helpful for everyday use is </a:t>
            </a:r>
            <a:r>
              <a:rPr lang="en-US" b="1" dirty="0" err="1"/>
              <a:t>grep</a:t>
            </a:r>
            <a:r>
              <a:rPr lang="en-US" dirty="0"/>
              <a:t>. It lets you search through all the text in a given file.</a:t>
            </a:r>
          </a:p>
          <a:p>
            <a:r>
              <a:rPr lang="en-US" dirty="0"/>
              <a:t>To illustrate, </a:t>
            </a:r>
            <a:r>
              <a:rPr lang="en-US" b="1" dirty="0" err="1"/>
              <a:t>grep</a:t>
            </a:r>
            <a:r>
              <a:rPr lang="en-US" b="1" dirty="0"/>
              <a:t> blue notepad.txt</a:t>
            </a:r>
            <a:r>
              <a:rPr lang="en-US" dirty="0"/>
              <a:t> will search for the word blue in the notepad file. Lines that contain the searched word will be displayed fully.</a:t>
            </a:r>
          </a:p>
        </p:txBody>
      </p:sp>
    </p:spTree>
    <p:extLst>
      <p:ext uri="{BB962C8B-B14F-4D97-AF65-F5344CB8AC3E}">
        <p14:creationId xmlns:p14="http://schemas.microsoft.com/office/powerpoint/2010/main" val="20074702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sudo</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Short for “</a:t>
            </a:r>
            <a:r>
              <a:rPr lang="en-US" b="1" dirty="0" err="1"/>
              <a:t>SuperUser</a:t>
            </a:r>
            <a:r>
              <a:rPr lang="en-US" b="1" dirty="0"/>
              <a:t> Do</a:t>
            </a:r>
            <a:r>
              <a:rPr lang="en-US" dirty="0"/>
              <a:t>”, this command enables you to perform tasks that require administrative or root permissions. However, it is not advisable to use this command for daily use because it might be easy for an error to occur if you did something wrong.</a:t>
            </a:r>
          </a:p>
        </p:txBody>
      </p:sp>
    </p:spTree>
    <p:extLst>
      <p:ext uri="{BB962C8B-B14F-4D97-AF65-F5344CB8AC3E}">
        <p14:creationId xmlns:p14="http://schemas.microsoft.com/office/powerpoint/2010/main" val="32758921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df</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Use </a:t>
            </a:r>
            <a:r>
              <a:rPr lang="en-US" b="1" dirty="0" err="1"/>
              <a:t>df</a:t>
            </a:r>
            <a:r>
              <a:rPr lang="en-US" dirty="0"/>
              <a:t> command to get a report on the system’s disk space usage, shown in percentage and KBs. If you want to see the report in megabytes, type </a:t>
            </a:r>
            <a:r>
              <a:rPr lang="en-US" b="1" dirty="0" err="1"/>
              <a:t>df</a:t>
            </a:r>
            <a:r>
              <a:rPr lang="en-US" b="1" dirty="0"/>
              <a:t> -m</a:t>
            </a:r>
            <a:r>
              <a:rPr lang="en-US" dirty="0"/>
              <a:t>.</a:t>
            </a:r>
          </a:p>
        </p:txBody>
      </p:sp>
    </p:spTree>
    <p:extLst>
      <p:ext uri="{BB962C8B-B14F-4D97-AF65-F5344CB8AC3E}">
        <p14:creationId xmlns:p14="http://schemas.microsoft.com/office/powerpoint/2010/main" val="26945992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du</a:t>
            </a:r>
            <a:r>
              <a:rPr lang="tr-TR" b="1" dirty="0"/>
              <a:t> </a:t>
            </a:r>
            <a:r>
              <a:rPr lang="tr-TR" dirty="0" err="1" smtClean="0"/>
              <a:t>command</a:t>
            </a:r>
            <a:endParaRPr lang="tr-TR" dirty="0"/>
          </a:p>
        </p:txBody>
      </p:sp>
      <p:sp>
        <p:nvSpPr>
          <p:cNvPr id="5" name="Content Placeholder 4"/>
          <p:cNvSpPr>
            <a:spLocks noGrp="1"/>
          </p:cNvSpPr>
          <p:nvPr>
            <p:ph idx="1"/>
          </p:nvPr>
        </p:nvSpPr>
        <p:spPr/>
        <p:txBody>
          <a:bodyPr>
            <a:normAutofit/>
          </a:bodyPr>
          <a:lstStyle/>
          <a:p>
            <a:r>
              <a:rPr lang="en-US" dirty="0"/>
              <a:t>If you want to check how much space a file or a directory takes, the </a:t>
            </a:r>
            <a:r>
              <a:rPr lang="en-US" b="1" dirty="0"/>
              <a:t>du</a:t>
            </a:r>
            <a:r>
              <a:rPr lang="en-US" dirty="0"/>
              <a:t> (Disk Usage) command is the answer. However, the disk usage summary will show disk block numbers instead of the usual size format. If you want to see it in bytes, kilobytes, and megabytes, add the </a:t>
            </a:r>
            <a:r>
              <a:rPr lang="en-US" b="1" dirty="0"/>
              <a:t>-h</a:t>
            </a:r>
            <a:r>
              <a:rPr lang="en-US" dirty="0"/>
              <a:t> argument to the command line.</a:t>
            </a:r>
          </a:p>
        </p:txBody>
      </p:sp>
    </p:spTree>
    <p:extLst>
      <p:ext uri="{BB962C8B-B14F-4D97-AF65-F5344CB8AC3E}">
        <p14:creationId xmlns:p14="http://schemas.microsoft.com/office/powerpoint/2010/main" val="5634085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head</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The</a:t>
            </a:r>
            <a:r>
              <a:rPr lang="en-US" b="1" dirty="0"/>
              <a:t> head</a:t>
            </a:r>
            <a:r>
              <a:rPr lang="en-US" dirty="0"/>
              <a:t> command is used to view the first lines of any text file. By default, it will show the first ten lines, but you can change this number to your liking. For example, if you only want to show the first five lines, type </a:t>
            </a:r>
            <a:r>
              <a:rPr lang="en-US" b="1" dirty="0"/>
              <a:t>head -n 5 </a:t>
            </a:r>
            <a:r>
              <a:rPr lang="en-US" b="1" dirty="0" err="1"/>
              <a:t>filename.ext</a:t>
            </a:r>
            <a:r>
              <a:rPr lang="en-US" dirty="0"/>
              <a:t>.</a:t>
            </a:r>
          </a:p>
        </p:txBody>
      </p:sp>
    </p:spTree>
    <p:extLst>
      <p:ext uri="{BB962C8B-B14F-4D97-AF65-F5344CB8AC3E}">
        <p14:creationId xmlns:p14="http://schemas.microsoft.com/office/powerpoint/2010/main" val="21403541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tail</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This one has a similar function to the head command, but instead of showing the first lines, the </a:t>
            </a:r>
            <a:r>
              <a:rPr lang="en-US" b="1" dirty="0"/>
              <a:t>tail</a:t>
            </a:r>
            <a:r>
              <a:rPr lang="en-US" dirty="0"/>
              <a:t> command will display the last ten lines of a text file. For example, </a:t>
            </a:r>
            <a:r>
              <a:rPr lang="en-US" b="1" dirty="0"/>
              <a:t>tail -n </a:t>
            </a:r>
            <a:r>
              <a:rPr lang="en-US" b="1" dirty="0" err="1"/>
              <a:t>filename.ext</a:t>
            </a:r>
            <a:r>
              <a:rPr lang="en-US" b="1" dirty="0"/>
              <a:t>.</a:t>
            </a:r>
            <a:endParaRPr lang="en-US" dirty="0"/>
          </a:p>
        </p:txBody>
      </p:sp>
    </p:spTree>
    <p:extLst>
      <p:ext uri="{BB962C8B-B14F-4D97-AF65-F5344CB8AC3E}">
        <p14:creationId xmlns:p14="http://schemas.microsoft.com/office/powerpoint/2010/main" val="2301684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Operating </a:t>
            </a:r>
            <a:r>
              <a:rPr lang="tr-TR" dirty="0" err="1" smtClean="0"/>
              <a:t>Systems</a:t>
            </a:r>
            <a:endParaRPr lang="tr-TR" dirty="0"/>
          </a:p>
        </p:txBody>
      </p:sp>
      <p:sp>
        <p:nvSpPr>
          <p:cNvPr id="5" name="Rectangle 4"/>
          <p:cNvSpPr/>
          <p:nvPr/>
        </p:nvSpPr>
        <p:spPr>
          <a:xfrm>
            <a:off x="274990" y="6061425"/>
            <a:ext cx="5121146" cy="369332"/>
          </a:xfrm>
          <a:prstGeom prst="rect">
            <a:avLst/>
          </a:prstGeom>
        </p:spPr>
        <p:txBody>
          <a:bodyPr wrap="none">
            <a:spAutoFit/>
          </a:bodyPr>
          <a:lstStyle/>
          <a:p>
            <a:r>
              <a:rPr lang="tr-TR" dirty="0" smtClean="0"/>
              <a:t>https://www.educba.com/linux-vs-mac-vs-windows/</a:t>
            </a:r>
            <a:endParaRPr lang="tr-TR" dirty="0"/>
          </a:p>
        </p:txBody>
      </p:sp>
      <p:pic>
        <p:nvPicPr>
          <p:cNvPr id="4" name="Content Placeholder 3"/>
          <p:cNvPicPr>
            <a:picLocks noGrp="1" noChangeAspect="1"/>
          </p:cNvPicPr>
          <p:nvPr>
            <p:ph idx="1"/>
          </p:nvPr>
        </p:nvPicPr>
        <p:blipFill>
          <a:blip r:embed="rId2"/>
          <a:stretch>
            <a:fillRect/>
          </a:stretch>
        </p:blipFill>
        <p:spPr>
          <a:xfrm>
            <a:off x="2747320" y="1690688"/>
            <a:ext cx="6860392" cy="4228090"/>
          </a:xfrm>
          <a:prstGeom prst="rect">
            <a:avLst/>
          </a:prstGeom>
        </p:spPr>
      </p:pic>
    </p:spTree>
    <p:extLst>
      <p:ext uri="{BB962C8B-B14F-4D97-AF65-F5344CB8AC3E}">
        <p14:creationId xmlns:p14="http://schemas.microsoft.com/office/powerpoint/2010/main" val="23398461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diff</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Short for difference, the </a:t>
            </a:r>
            <a:r>
              <a:rPr lang="en-US" b="1" dirty="0"/>
              <a:t>diff</a:t>
            </a:r>
            <a:r>
              <a:rPr lang="en-US" dirty="0"/>
              <a:t> command compares the contents of two files line by line. After analyzing the files, it will output the lines that do not match. Programmers often use this command when they need to make program alterations instead of rewriting the entire source code.</a:t>
            </a:r>
          </a:p>
          <a:p>
            <a:r>
              <a:rPr lang="en-US" dirty="0"/>
              <a:t>The simplest form of this command is </a:t>
            </a:r>
            <a:r>
              <a:rPr lang="en-US" b="1" dirty="0"/>
              <a:t>diff file1.ext file2.ext</a:t>
            </a:r>
            <a:endParaRPr lang="en-US" dirty="0"/>
          </a:p>
        </p:txBody>
      </p:sp>
    </p:spTree>
    <p:extLst>
      <p:ext uri="{BB962C8B-B14F-4D97-AF65-F5344CB8AC3E}">
        <p14:creationId xmlns:p14="http://schemas.microsoft.com/office/powerpoint/2010/main" val="21829867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a:t>tar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The </a:t>
            </a:r>
            <a:r>
              <a:rPr lang="en-US" b="1" dirty="0"/>
              <a:t>tar</a:t>
            </a:r>
            <a:r>
              <a:rPr lang="en-US" dirty="0"/>
              <a:t> command is the most used command to archive multiple files into a </a:t>
            </a:r>
            <a:r>
              <a:rPr lang="en-US" b="1" dirty="0" err="1"/>
              <a:t>tarball</a:t>
            </a:r>
            <a:r>
              <a:rPr lang="en-US" dirty="0"/>
              <a:t> — a common Linux file format that is similar to zip format, with compression being optional</a:t>
            </a:r>
            <a:r>
              <a:rPr lang="en-US" dirty="0" smtClean="0"/>
              <a:t>.</a:t>
            </a:r>
            <a:endParaRPr lang="tr-TR" dirty="0" smtClean="0"/>
          </a:p>
          <a:p>
            <a:r>
              <a:rPr lang="en-US" dirty="0" smtClean="0">
                <a:hlinkClick r:id="rId2"/>
              </a:rPr>
              <a:t>https://www.linuxtechi.com/17-tar-command-examples-in-linux/</a:t>
            </a:r>
            <a:endParaRPr lang="tr-TR" dirty="0" smtClean="0"/>
          </a:p>
          <a:p>
            <a:endParaRPr lang="en-US" dirty="0"/>
          </a:p>
        </p:txBody>
      </p:sp>
    </p:spTree>
    <p:extLst>
      <p:ext uri="{BB962C8B-B14F-4D97-AF65-F5344CB8AC3E}">
        <p14:creationId xmlns:p14="http://schemas.microsoft.com/office/powerpoint/2010/main" val="8020862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chmod</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b="1" dirty="0" err="1"/>
              <a:t>chmod</a:t>
            </a:r>
            <a:r>
              <a:rPr lang="en-US" dirty="0"/>
              <a:t> is another Linux command, used to change the read, write, and execute permissions of files and </a:t>
            </a:r>
            <a:r>
              <a:rPr lang="en-US" dirty="0" smtClean="0"/>
              <a:t>directories.</a:t>
            </a:r>
            <a:endParaRPr lang="tr-TR" dirty="0"/>
          </a:p>
          <a:p>
            <a:r>
              <a:rPr lang="en-US" dirty="0" smtClean="0"/>
              <a:t>https://www.computerhope.com/unix/uchmod.htm</a:t>
            </a:r>
            <a:endParaRPr lang="en-US" dirty="0"/>
          </a:p>
        </p:txBody>
      </p:sp>
    </p:spTree>
    <p:extLst>
      <p:ext uri="{BB962C8B-B14F-4D97-AF65-F5344CB8AC3E}">
        <p14:creationId xmlns:p14="http://schemas.microsoft.com/office/powerpoint/2010/main" val="28262442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chown</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In Linux, all files are owned by a specific user. The </a:t>
            </a:r>
            <a:r>
              <a:rPr lang="en-US" b="1" dirty="0" err="1"/>
              <a:t>chown</a:t>
            </a:r>
            <a:r>
              <a:rPr lang="en-US" dirty="0"/>
              <a:t> command enables you to change or transfer the ownership of a file to the specified username. For instance, </a:t>
            </a:r>
            <a:r>
              <a:rPr lang="en-US" b="1" dirty="0" err="1"/>
              <a:t>chown</a:t>
            </a:r>
            <a:r>
              <a:rPr lang="en-US" b="1" dirty="0"/>
              <a:t> linuxuser2 </a:t>
            </a:r>
            <a:r>
              <a:rPr lang="en-US" b="1" dirty="0" err="1"/>
              <a:t>file.ext</a:t>
            </a:r>
            <a:r>
              <a:rPr lang="en-US" dirty="0"/>
              <a:t> will make </a:t>
            </a:r>
            <a:r>
              <a:rPr lang="en-US" b="1" dirty="0"/>
              <a:t>linuxuser2</a:t>
            </a:r>
            <a:r>
              <a:rPr lang="en-US" dirty="0"/>
              <a:t> as the owner of the </a:t>
            </a:r>
            <a:r>
              <a:rPr lang="en-US" b="1" dirty="0" err="1"/>
              <a:t>file.ext</a:t>
            </a:r>
            <a:r>
              <a:rPr lang="en-US" dirty="0"/>
              <a:t>.</a:t>
            </a:r>
          </a:p>
        </p:txBody>
      </p:sp>
    </p:spTree>
    <p:extLst>
      <p:ext uri="{BB962C8B-B14F-4D97-AF65-F5344CB8AC3E}">
        <p14:creationId xmlns:p14="http://schemas.microsoft.com/office/powerpoint/2010/main" val="6526082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jobs</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b="1" dirty="0"/>
              <a:t>jobs</a:t>
            </a:r>
            <a:r>
              <a:rPr lang="en-US" dirty="0"/>
              <a:t> command will display all current jobs along with their statuses. A job is basically a process that is started by the shell.</a:t>
            </a:r>
            <a:endParaRPr lang="tr-TR" dirty="0" smtClean="0"/>
          </a:p>
          <a:p>
            <a:r>
              <a:rPr lang="en-US" dirty="0" smtClean="0"/>
              <a:t>The jobs command displays the status of jobs started in the current terminal window. Jobs are numbered starting from 1 for each session. The job ID numbers are used by some programs instead of PIDs (for example, by </a:t>
            </a:r>
            <a:r>
              <a:rPr lang="en-US" dirty="0" err="1" smtClean="0"/>
              <a:t>fg</a:t>
            </a:r>
            <a:r>
              <a:rPr lang="en-US" dirty="0" smtClean="0"/>
              <a:t> and </a:t>
            </a:r>
            <a:r>
              <a:rPr lang="en-US" dirty="0" err="1" smtClean="0"/>
              <a:t>bg</a:t>
            </a:r>
            <a:r>
              <a:rPr lang="en-US" dirty="0" smtClean="0"/>
              <a:t> commands).</a:t>
            </a:r>
            <a:endParaRPr lang="en-US" dirty="0"/>
          </a:p>
        </p:txBody>
      </p:sp>
    </p:spTree>
    <p:extLst>
      <p:ext uri="{BB962C8B-B14F-4D97-AF65-F5344CB8AC3E}">
        <p14:creationId xmlns:p14="http://schemas.microsoft.com/office/powerpoint/2010/main" val="40275963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kill</a:t>
            </a:r>
            <a:r>
              <a:rPr lang="tr-TR" b="1" dirty="0"/>
              <a:t> </a:t>
            </a:r>
            <a:r>
              <a:rPr lang="tr-TR" dirty="0" err="1"/>
              <a:t>command</a:t>
            </a:r>
            <a:endParaRPr lang="tr-TR" dirty="0"/>
          </a:p>
        </p:txBody>
      </p:sp>
      <p:sp>
        <p:nvSpPr>
          <p:cNvPr id="5" name="Content Placeholder 4"/>
          <p:cNvSpPr>
            <a:spLocks noGrp="1"/>
          </p:cNvSpPr>
          <p:nvPr>
            <p:ph idx="1"/>
          </p:nvPr>
        </p:nvSpPr>
        <p:spPr/>
        <p:txBody>
          <a:bodyPr>
            <a:normAutofit fontScale="70000" lnSpcReduction="20000"/>
          </a:bodyPr>
          <a:lstStyle/>
          <a:p>
            <a:r>
              <a:rPr lang="en-US" dirty="0"/>
              <a:t>If you have an unresponsive program, you can terminate it manually by using the </a:t>
            </a:r>
            <a:r>
              <a:rPr lang="en-US" b="1" dirty="0"/>
              <a:t>kill</a:t>
            </a:r>
            <a:r>
              <a:rPr lang="en-US" dirty="0"/>
              <a:t> command. It will send a certain signal to the misbehaving app and instructs the app to terminate itself.</a:t>
            </a:r>
          </a:p>
          <a:p>
            <a:r>
              <a:rPr lang="en-US" dirty="0"/>
              <a:t>There is a total </a:t>
            </a:r>
            <a:r>
              <a:rPr lang="en-US" sz="2900" dirty="0"/>
              <a:t>of </a:t>
            </a:r>
            <a:r>
              <a:rPr lang="en-US" sz="2900" dirty="0">
                <a:hlinkClick r:id="rId2"/>
              </a:rPr>
              <a:t>sixty-four signals</a:t>
            </a:r>
            <a:r>
              <a:rPr lang="en-US" sz="2900" dirty="0"/>
              <a:t> that </a:t>
            </a:r>
            <a:r>
              <a:rPr lang="en-US" dirty="0"/>
              <a:t>you can use, but people usually only use two signals:</a:t>
            </a:r>
          </a:p>
          <a:p>
            <a:r>
              <a:rPr lang="en-US" b="1" dirty="0"/>
              <a:t>SIGTERM (15)</a:t>
            </a:r>
            <a:r>
              <a:rPr lang="en-US" dirty="0"/>
              <a:t> — requests a program to st</a:t>
            </a:r>
            <a:r>
              <a:rPr lang="en-US" sz="2900" dirty="0"/>
              <a:t>op running </a:t>
            </a:r>
            <a:r>
              <a:rPr lang="en-US" dirty="0"/>
              <a:t>and gives it some time to save all of its progress. If you don’t specify the signal when entering the kill command, this signal will be used.</a:t>
            </a:r>
          </a:p>
          <a:p>
            <a:r>
              <a:rPr lang="en-US" b="1" dirty="0"/>
              <a:t>SIGKILL (9)</a:t>
            </a:r>
            <a:r>
              <a:rPr lang="en-US" dirty="0"/>
              <a:t> — forces programs to stop immediately. Unsaved progress will be lost.</a:t>
            </a:r>
          </a:p>
          <a:p>
            <a:r>
              <a:rPr lang="en-US" dirty="0"/>
              <a:t>Besides knowing the signals, you also need to know the process identification number (PID) of the program you want to </a:t>
            </a:r>
            <a:r>
              <a:rPr lang="en-US" b="1" dirty="0"/>
              <a:t>kill</a:t>
            </a:r>
            <a:r>
              <a:rPr lang="en-US" dirty="0"/>
              <a:t>. If you don’t know the PID, simply run the command </a:t>
            </a:r>
            <a:r>
              <a:rPr lang="en-US" b="1" dirty="0" err="1"/>
              <a:t>ps</a:t>
            </a:r>
            <a:r>
              <a:rPr lang="en-US" b="1" dirty="0"/>
              <a:t> ux</a:t>
            </a:r>
            <a:r>
              <a:rPr lang="en-US" dirty="0"/>
              <a:t>.</a:t>
            </a:r>
          </a:p>
          <a:p>
            <a:r>
              <a:rPr lang="en-US" dirty="0"/>
              <a:t>After knowing what signal you want to use and the PID of the program, enter the following syntax:</a:t>
            </a:r>
          </a:p>
          <a:p>
            <a:r>
              <a:rPr lang="en-US" b="1" dirty="0"/>
              <a:t>kill [signal option] PID</a:t>
            </a:r>
            <a:r>
              <a:rPr lang="en-US" dirty="0" smtClean="0"/>
              <a:t>.</a:t>
            </a:r>
            <a:endParaRPr lang="tr-TR" dirty="0" smtClean="0"/>
          </a:p>
          <a:p>
            <a:endParaRPr lang="tr-TR" dirty="0"/>
          </a:p>
          <a:p>
            <a:r>
              <a:rPr lang="en-US" dirty="0" smtClean="0">
                <a:hlinkClick r:id="rId2"/>
              </a:rPr>
              <a:t>https://linoxide.com/linux-how-to/linux-signals-part-1/</a:t>
            </a:r>
            <a:endParaRPr lang="tr-TR" dirty="0" smtClean="0"/>
          </a:p>
          <a:p>
            <a:endParaRPr lang="en-US" dirty="0"/>
          </a:p>
        </p:txBody>
      </p:sp>
    </p:spTree>
    <p:extLst>
      <p:ext uri="{BB962C8B-B14F-4D97-AF65-F5344CB8AC3E}">
        <p14:creationId xmlns:p14="http://schemas.microsoft.com/office/powerpoint/2010/main" val="22575237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ping</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Use the </a:t>
            </a:r>
            <a:r>
              <a:rPr lang="en-US" b="1" dirty="0"/>
              <a:t>ping</a:t>
            </a:r>
            <a:r>
              <a:rPr lang="en-US" dirty="0"/>
              <a:t> command to check your connectivity status to a server. For example, by simply entering </a:t>
            </a:r>
            <a:r>
              <a:rPr lang="en-US" b="1" dirty="0"/>
              <a:t>ping google.com</a:t>
            </a:r>
            <a:r>
              <a:rPr lang="en-US" dirty="0"/>
              <a:t>, the command will check whether you’re able to connect to Google and also measure the response time.</a:t>
            </a:r>
          </a:p>
        </p:txBody>
      </p:sp>
    </p:spTree>
    <p:extLst>
      <p:ext uri="{BB962C8B-B14F-4D97-AF65-F5344CB8AC3E}">
        <p14:creationId xmlns:p14="http://schemas.microsoft.com/office/powerpoint/2010/main" val="23983016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wget</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The Linux command line is super useful — you can even download files from the internet with the help of the </a:t>
            </a:r>
            <a:r>
              <a:rPr lang="en-US" b="1" dirty="0" err="1"/>
              <a:t>wget</a:t>
            </a:r>
            <a:r>
              <a:rPr lang="en-US" dirty="0"/>
              <a:t> command. To do so, simply type </a:t>
            </a:r>
            <a:r>
              <a:rPr lang="en-US" b="1" dirty="0" err="1"/>
              <a:t>wget</a:t>
            </a:r>
            <a:r>
              <a:rPr lang="en-US" dirty="0"/>
              <a:t> followed by the download link.</a:t>
            </a:r>
          </a:p>
        </p:txBody>
      </p:sp>
    </p:spTree>
    <p:extLst>
      <p:ext uri="{BB962C8B-B14F-4D97-AF65-F5344CB8AC3E}">
        <p14:creationId xmlns:p14="http://schemas.microsoft.com/office/powerpoint/2010/main" val="21963647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uname</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The </a:t>
            </a:r>
            <a:r>
              <a:rPr lang="en-US" b="1" dirty="0" err="1"/>
              <a:t>uname</a:t>
            </a:r>
            <a:r>
              <a:rPr lang="en-US" dirty="0"/>
              <a:t> command, short for Unix Name, will print detailed information about your Linux system like the machine name, operating system, kernel, and so on.</a:t>
            </a:r>
          </a:p>
        </p:txBody>
      </p:sp>
    </p:spTree>
    <p:extLst>
      <p:ext uri="{BB962C8B-B14F-4D97-AF65-F5344CB8AC3E}">
        <p14:creationId xmlns:p14="http://schemas.microsoft.com/office/powerpoint/2010/main" val="9331372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a:t>top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As a terminal equivalent to Task Manager in Windows, the </a:t>
            </a:r>
            <a:r>
              <a:rPr lang="en-US" b="1" dirty="0"/>
              <a:t>top</a:t>
            </a:r>
            <a:r>
              <a:rPr lang="en-US" dirty="0"/>
              <a:t> command will display a list of running processes and how much CPU each process uses. It’s very useful to monitor system resource usage, especially knowing which process needs to be terminated because it consumes too many resources.</a:t>
            </a:r>
          </a:p>
        </p:txBody>
      </p:sp>
    </p:spTree>
    <p:extLst>
      <p:ext uri="{BB962C8B-B14F-4D97-AF65-F5344CB8AC3E}">
        <p14:creationId xmlns:p14="http://schemas.microsoft.com/office/powerpoint/2010/main" val="1199941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Operating </a:t>
            </a:r>
            <a:r>
              <a:rPr lang="tr-TR" dirty="0" err="1" smtClean="0"/>
              <a:t>Systems</a:t>
            </a:r>
            <a:endParaRPr lang="tr-TR" dirty="0"/>
          </a:p>
        </p:txBody>
      </p:sp>
      <p:sp>
        <p:nvSpPr>
          <p:cNvPr id="5" name="Rectangle 4"/>
          <p:cNvSpPr/>
          <p:nvPr/>
        </p:nvSpPr>
        <p:spPr>
          <a:xfrm>
            <a:off x="228808" y="6375461"/>
            <a:ext cx="5121146" cy="369332"/>
          </a:xfrm>
          <a:prstGeom prst="rect">
            <a:avLst/>
          </a:prstGeom>
        </p:spPr>
        <p:txBody>
          <a:bodyPr wrap="none">
            <a:spAutoFit/>
          </a:bodyPr>
          <a:lstStyle/>
          <a:p>
            <a:r>
              <a:rPr lang="tr-TR" dirty="0" smtClean="0"/>
              <a:t>https://www.educba.com/linux-vs-mac-vs-windows/</a:t>
            </a:r>
            <a:endParaRPr lang="tr-TR" dirty="0"/>
          </a:p>
        </p:txBody>
      </p:sp>
      <p:pic>
        <p:nvPicPr>
          <p:cNvPr id="6" name="Content Placeholder 5"/>
          <p:cNvPicPr>
            <a:picLocks noGrp="1" noChangeAspect="1"/>
          </p:cNvPicPr>
          <p:nvPr>
            <p:ph idx="1"/>
          </p:nvPr>
        </p:nvPicPr>
        <p:blipFill>
          <a:blip r:embed="rId2"/>
          <a:stretch>
            <a:fillRect/>
          </a:stretch>
        </p:blipFill>
        <p:spPr>
          <a:xfrm>
            <a:off x="3452375" y="1308388"/>
            <a:ext cx="6092394" cy="5067073"/>
          </a:xfrm>
          <a:prstGeom prst="rect">
            <a:avLst/>
          </a:prstGeom>
        </p:spPr>
      </p:pic>
    </p:spTree>
    <p:extLst>
      <p:ext uri="{BB962C8B-B14F-4D97-AF65-F5344CB8AC3E}">
        <p14:creationId xmlns:p14="http://schemas.microsoft.com/office/powerpoint/2010/main" val="24007316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history</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When you’ve been using Linux for a certain period of time, you’ll quickly notice that you can run hundreds of commands every day. As such, running </a:t>
            </a:r>
            <a:r>
              <a:rPr lang="en-US" b="1" dirty="0"/>
              <a:t>history</a:t>
            </a:r>
            <a:r>
              <a:rPr lang="en-US" dirty="0"/>
              <a:t> command is particularly useful if you want to review the commands you’ve entered before.</a:t>
            </a:r>
          </a:p>
        </p:txBody>
      </p:sp>
    </p:spTree>
    <p:extLst>
      <p:ext uri="{BB962C8B-B14F-4D97-AF65-F5344CB8AC3E}">
        <p14:creationId xmlns:p14="http://schemas.microsoft.com/office/powerpoint/2010/main" val="42306111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echo</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This command is used to move some data into a file. For example, if you want to add the text, “Hello, my name is John” into a file called name.txt, you would type </a:t>
            </a:r>
            <a:r>
              <a:rPr lang="en-US" b="1" dirty="0"/>
              <a:t>echo Hello, my name is John</a:t>
            </a:r>
            <a:r>
              <a:rPr lang="en-US" dirty="0"/>
              <a:t> </a:t>
            </a:r>
            <a:r>
              <a:rPr lang="en-US" b="1" dirty="0">
                <a:solidFill>
                  <a:srgbClr val="FF0000"/>
                </a:solidFill>
              </a:rPr>
              <a:t>&gt;&gt;</a:t>
            </a:r>
            <a:r>
              <a:rPr lang="en-US" b="1" dirty="0"/>
              <a:t> name.txt</a:t>
            </a:r>
            <a:endParaRPr lang="en-US" dirty="0"/>
          </a:p>
        </p:txBody>
      </p:sp>
    </p:spTree>
    <p:extLst>
      <p:ext uri="{BB962C8B-B14F-4D97-AF65-F5344CB8AC3E}">
        <p14:creationId xmlns:p14="http://schemas.microsoft.com/office/powerpoint/2010/main" val="29462843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zip</a:t>
            </a:r>
            <a:r>
              <a:rPr lang="tr-TR" b="1" dirty="0"/>
              <a:t>, </a:t>
            </a:r>
            <a:r>
              <a:rPr lang="tr-TR" b="1" dirty="0" err="1"/>
              <a:t>unzip</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Use the </a:t>
            </a:r>
            <a:r>
              <a:rPr lang="en-US" b="1" dirty="0"/>
              <a:t>zip</a:t>
            </a:r>
            <a:r>
              <a:rPr lang="en-US" dirty="0"/>
              <a:t> command to compress your files into a zip archive, and use the </a:t>
            </a:r>
            <a:r>
              <a:rPr lang="en-US" b="1" dirty="0"/>
              <a:t>unzip</a:t>
            </a:r>
            <a:r>
              <a:rPr lang="en-US" dirty="0"/>
              <a:t> command to extract the zipped files from a zip archive.</a:t>
            </a:r>
          </a:p>
        </p:txBody>
      </p:sp>
    </p:spTree>
    <p:extLst>
      <p:ext uri="{BB962C8B-B14F-4D97-AF65-F5344CB8AC3E}">
        <p14:creationId xmlns:p14="http://schemas.microsoft.com/office/powerpoint/2010/main" val="14227427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hostname</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If you want to know the name of your host/network simply type </a:t>
            </a:r>
            <a:r>
              <a:rPr lang="en-US" b="1" dirty="0"/>
              <a:t>hostname</a:t>
            </a:r>
            <a:r>
              <a:rPr lang="en-US" dirty="0"/>
              <a:t>. Adding a </a:t>
            </a:r>
            <a:r>
              <a:rPr lang="en-US" b="1" dirty="0"/>
              <a:t>-I</a:t>
            </a:r>
            <a:r>
              <a:rPr lang="en-US" dirty="0"/>
              <a:t> to the end will display the IP address of your network</a:t>
            </a:r>
            <a:r>
              <a:rPr lang="en-US" dirty="0" smtClean="0"/>
              <a:t>.</a:t>
            </a:r>
            <a:endParaRPr lang="tr-TR" dirty="0" smtClean="0"/>
          </a:p>
          <a:p>
            <a:r>
              <a:rPr lang="tr-TR" dirty="0" err="1" smtClean="0"/>
              <a:t>Hostnamectl</a:t>
            </a:r>
            <a:endParaRPr lang="tr-TR" dirty="0" smtClean="0"/>
          </a:p>
          <a:p>
            <a:endParaRPr lang="tr-TR" dirty="0" smtClean="0"/>
          </a:p>
          <a:p>
            <a:endParaRPr lang="tr-TR" dirty="0"/>
          </a:p>
          <a:p>
            <a:endParaRPr lang="tr-TR" dirty="0"/>
          </a:p>
          <a:p>
            <a:endParaRPr lang="tr-TR" dirty="0" smtClean="0"/>
          </a:p>
          <a:p>
            <a:r>
              <a:rPr lang="en-US" dirty="0" smtClean="0">
                <a:hlinkClick r:id="rId2"/>
              </a:rPr>
              <a:t>https://www.cyberciti.biz/faq/find-my-linux-machine-name/</a:t>
            </a:r>
            <a:endParaRPr lang="tr-TR" dirty="0" smtClean="0"/>
          </a:p>
          <a:p>
            <a:endParaRPr lang="en-US" dirty="0"/>
          </a:p>
        </p:txBody>
      </p:sp>
      <p:pic>
        <p:nvPicPr>
          <p:cNvPr id="6" name="Picture 2" descr="Linux Find hostname comm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053" y="2757511"/>
            <a:ext cx="3631223" cy="2709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7353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smtClean="0"/>
              <a:t>host</a:t>
            </a:r>
            <a:r>
              <a:rPr lang="tr-TR" b="1" dirty="0" smtClean="0"/>
              <a:t> </a:t>
            </a:r>
            <a:r>
              <a:rPr lang="tr-TR" dirty="0" err="1"/>
              <a:t>command</a:t>
            </a:r>
            <a:endParaRPr lang="tr-TR" dirty="0"/>
          </a:p>
        </p:txBody>
      </p:sp>
      <p:sp>
        <p:nvSpPr>
          <p:cNvPr id="5" name="Content Placeholder 4"/>
          <p:cNvSpPr>
            <a:spLocks noGrp="1"/>
          </p:cNvSpPr>
          <p:nvPr>
            <p:ph idx="1"/>
          </p:nvPr>
        </p:nvSpPr>
        <p:spPr/>
        <p:txBody>
          <a:bodyPr>
            <a:normAutofit fontScale="92500" lnSpcReduction="20000"/>
          </a:bodyPr>
          <a:lstStyle/>
          <a:p>
            <a:r>
              <a:rPr lang="en-US" u="sng" dirty="0">
                <a:hlinkClick r:id="rId2"/>
              </a:rPr>
              <a:t>host command</a:t>
            </a:r>
            <a:r>
              <a:rPr lang="en-US" dirty="0"/>
              <a:t> is a simple utility for performing DNS lookups. It is normally used to convert names to IP addresses and vice versa. When no arguments or options are given, host command displays a short summary of its command line arguments and options. The syntax is as follows</a:t>
            </a:r>
            <a:r>
              <a:rPr lang="en-US" dirty="0" smtClean="0"/>
              <a:t>:</a:t>
            </a:r>
            <a:endParaRPr lang="tr-TR" dirty="0" smtClean="0"/>
          </a:p>
          <a:p>
            <a:pPr lvl="1"/>
            <a:r>
              <a:rPr lang="tr-TR" i="1" dirty="0" err="1" smtClean="0"/>
              <a:t>host</a:t>
            </a:r>
            <a:r>
              <a:rPr lang="tr-TR" i="1" dirty="0" smtClean="0"/>
              <a:t> example.com</a:t>
            </a:r>
          </a:p>
          <a:p>
            <a:pPr lvl="1"/>
            <a:r>
              <a:rPr lang="tr-TR" i="1" dirty="0" err="1" smtClean="0"/>
              <a:t>host</a:t>
            </a:r>
            <a:r>
              <a:rPr lang="tr-TR" i="1" dirty="0" smtClean="0"/>
              <a:t> -t TYPE example.com</a:t>
            </a:r>
          </a:p>
          <a:p>
            <a:pPr lvl="1"/>
            <a:r>
              <a:rPr lang="tr-TR" i="1" dirty="0" err="1" smtClean="0"/>
              <a:t>host</a:t>
            </a:r>
            <a:r>
              <a:rPr lang="tr-TR" i="1" dirty="0" smtClean="0"/>
              <a:t> -t a example.com</a:t>
            </a:r>
          </a:p>
          <a:p>
            <a:endParaRPr lang="tr-TR" dirty="0"/>
          </a:p>
          <a:p>
            <a:r>
              <a:rPr lang="tr-TR" dirty="0" smtClean="0">
                <a:hlinkClick r:id="rId3"/>
              </a:rPr>
              <a:t>https://www.cyberciti.biz/faq/unix-linux-dns-lookup-command/</a:t>
            </a:r>
            <a:endParaRPr lang="tr-TR" dirty="0" smtClean="0"/>
          </a:p>
          <a:p>
            <a:r>
              <a:rPr lang="tr-TR" dirty="0" smtClean="0"/>
              <a:t>Installation of </a:t>
            </a:r>
            <a:r>
              <a:rPr lang="tr-TR" dirty="0" err="1" smtClean="0"/>
              <a:t>host</a:t>
            </a:r>
            <a:r>
              <a:rPr lang="tr-TR" dirty="0" smtClean="0"/>
              <a:t> </a:t>
            </a:r>
            <a:r>
              <a:rPr lang="tr-TR" dirty="0" err="1" smtClean="0"/>
              <a:t>command</a:t>
            </a:r>
            <a:r>
              <a:rPr lang="tr-TR" dirty="0" smtClean="0"/>
              <a:t> </a:t>
            </a:r>
            <a:r>
              <a:rPr lang="tr-TR" dirty="0" err="1" smtClean="0"/>
              <a:t>if</a:t>
            </a:r>
            <a:r>
              <a:rPr lang="tr-TR" dirty="0" smtClean="0"/>
              <a:t> not </a:t>
            </a:r>
            <a:r>
              <a:rPr lang="tr-TR" dirty="0" err="1" smtClean="0"/>
              <a:t>found</a:t>
            </a:r>
            <a:endParaRPr lang="tr-TR" dirty="0" smtClean="0"/>
          </a:p>
          <a:p>
            <a:pPr lvl="1"/>
            <a:r>
              <a:rPr lang="en-US" dirty="0" smtClean="0"/>
              <a:t>root@</a:t>
            </a:r>
            <a:r>
              <a:rPr lang="tr-TR" dirty="0" err="1" smtClean="0"/>
              <a:t>user</a:t>
            </a:r>
            <a:r>
              <a:rPr lang="en-US" dirty="0" smtClean="0"/>
              <a:t>:~# apt-get update</a:t>
            </a:r>
          </a:p>
          <a:p>
            <a:pPr lvl="1"/>
            <a:r>
              <a:rPr lang="en-US" dirty="0" smtClean="0"/>
              <a:t>root@</a:t>
            </a:r>
            <a:r>
              <a:rPr lang="tr-TR" dirty="0" err="1" smtClean="0"/>
              <a:t>user</a:t>
            </a:r>
            <a:r>
              <a:rPr lang="en-US" dirty="0" smtClean="0"/>
              <a:t>:~# apt-get install </a:t>
            </a:r>
            <a:r>
              <a:rPr lang="en-US" dirty="0" err="1" smtClean="0"/>
              <a:t>dnsutils</a:t>
            </a:r>
            <a:r>
              <a:rPr lang="en-US" dirty="0" smtClean="0"/>
              <a:t> –y</a:t>
            </a:r>
            <a:endParaRPr lang="tr-TR" dirty="0" smtClean="0"/>
          </a:p>
          <a:p>
            <a:r>
              <a:rPr lang="tr-TR" dirty="0" smtClean="0">
                <a:hlinkClick r:id="rId4"/>
              </a:rPr>
              <a:t>https://www.crybit.com/install-dig-nslookup-host-commands/</a:t>
            </a:r>
            <a:endParaRPr lang="tr-TR" dirty="0" smtClean="0"/>
          </a:p>
          <a:p>
            <a:endParaRPr lang="tr-TR" dirty="0" smtClean="0"/>
          </a:p>
          <a:p>
            <a:endParaRPr lang="tr-TR" dirty="0" smtClean="0"/>
          </a:p>
          <a:p>
            <a:endParaRPr lang="en-US" dirty="0"/>
          </a:p>
        </p:txBody>
      </p:sp>
    </p:spTree>
    <p:extLst>
      <p:ext uri="{BB962C8B-B14F-4D97-AF65-F5344CB8AC3E}">
        <p14:creationId xmlns:p14="http://schemas.microsoft.com/office/powerpoint/2010/main" val="130079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useradd</a:t>
            </a:r>
            <a:r>
              <a:rPr lang="tr-TR" b="1" dirty="0"/>
              <a:t>, </a:t>
            </a:r>
            <a:r>
              <a:rPr lang="tr-TR" b="1" dirty="0" err="1"/>
              <a:t>userdel</a:t>
            </a:r>
            <a:r>
              <a:rPr lang="tr-TR" b="1" dirty="0"/>
              <a:t> </a:t>
            </a:r>
            <a:r>
              <a:rPr lang="tr-TR" dirty="0" err="1"/>
              <a:t>command</a:t>
            </a:r>
            <a:endParaRPr lang="tr-TR" dirty="0"/>
          </a:p>
        </p:txBody>
      </p:sp>
      <p:sp>
        <p:nvSpPr>
          <p:cNvPr id="5" name="Content Placeholder 4"/>
          <p:cNvSpPr>
            <a:spLocks noGrp="1"/>
          </p:cNvSpPr>
          <p:nvPr>
            <p:ph idx="1"/>
          </p:nvPr>
        </p:nvSpPr>
        <p:spPr/>
        <p:txBody>
          <a:bodyPr>
            <a:normAutofit/>
          </a:bodyPr>
          <a:lstStyle/>
          <a:p>
            <a:r>
              <a:rPr lang="en-US" dirty="0"/>
              <a:t>Since Linux is a multi-user system, this means more than one person can interact with the same system at the same time. </a:t>
            </a:r>
            <a:r>
              <a:rPr lang="en-US" b="1" dirty="0" err="1"/>
              <a:t>useradd</a:t>
            </a:r>
            <a:r>
              <a:rPr lang="en-US" dirty="0"/>
              <a:t> is used to create a new user, while </a:t>
            </a:r>
            <a:r>
              <a:rPr lang="en-US" b="1" dirty="0" err="1"/>
              <a:t>passwd</a:t>
            </a:r>
            <a:r>
              <a:rPr lang="en-US" dirty="0"/>
              <a:t> is adding a password to that user’s account. To add a new person named John type, </a:t>
            </a:r>
            <a:r>
              <a:rPr lang="en-US" b="1" dirty="0" err="1"/>
              <a:t>useradd</a:t>
            </a:r>
            <a:r>
              <a:rPr lang="en-US" b="1" dirty="0"/>
              <a:t> John</a:t>
            </a:r>
            <a:r>
              <a:rPr lang="en-US" dirty="0"/>
              <a:t> and then to add his password type, </a:t>
            </a:r>
            <a:r>
              <a:rPr lang="en-US" b="1" dirty="0" err="1"/>
              <a:t>passwd</a:t>
            </a:r>
            <a:r>
              <a:rPr lang="en-US" b="1" dirty="0"/>
              <a:t> 123456789.</a:t>
            </a:r>
            <a:endParaRPr lang="en-US" dirty="0"/>
          </a:p>
          <a:p>
            <a:r>
              <a:rPr lang="en-US" dirty="0"/>
              <a:t>To remove a user is very similar to adding a new user. To delete the users account type, </a:t>
            </a:r>
            <a:r>
              <a:rPr lang="en-US" b="1" dirty="0" err="1"/>
              <a:t>userdel</a:t>
            </a:r>
            <a:r>
              <a:rPr lang="en-US" b="1" dirty="0"/>
              <a:t> </a:t>
            </a:r>
            <a:r>
              <a:rPr lang="en-US" b="1" dirty="0" err="1"/>
              <a:t>UserName</a:t>
            </a:r>
            <a:endParaRPr lang="en-US" dirty="0"/>
          </a:p>
          <a:p>
            <a:endParaRPr lang="tr-TR" dirty="0" smtClean="0"/>
          </a:p>
          <a:p>
            <a:endParaRPr lang="tr-TR" dirty="0" smtClean="0"/>
          </a:p>
          <a:p>
            <a:endParaRPr lang="en-US" dirty="0"/>
          </a:p>
        </p:txBody>
      </p:sp>
    </p:spTree>
    <p:extLst>
      <p:ext uri="{BB962C8B-B14F-4D97-AF65-F5344CB8AC3E}">
        <p14:creationId xmlns:p14="http://schemas.microsoft.com/office/powerpoint/2010/main" val="10728669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Tips</a:t>
            </a:r>
            <a:r>
              <a:rPr lang="tr-TR" dirty="0" smtClean="0"/>
              <a:t> </a:t>
            </a:r>
            <a:r>
              <a:rPr lang="tr-TR" dirty="0" err="1" smtClean="0"/>
              <a:t>and</a:t>
            </a:r>
            <a:r>
              <a:rPr lang="tr-TR" dirty="0" smtClean="0"/>
              <a:t> </a:t>
            </a:r>
            <a:r>
              <a:rPr lang="tr-TR" dirty="0" err="1" smtClean="0"/>
              <a:t>Tricks</a:t>
            </a:r>
            <a:r>
              <a:rPr lang="tr-TR" dirty="0" smtClean="0"/>
              <a:t> </a:t>
            </a:r>
            <a:r>
              <a:rPr lang="tr-TR" dirty="0" err="1" smtClean="0"/>
              <a:t>for</a:t>
            </a:r>
            <a:r>
              <a:rPr lang="tr-TR" dirty="0" smtClean="0"/>
              <a:t> Linux CLI</a:t>
            </a:r>
            <a:endParaRPr lang="tr-TR" dirty="0"/>
          </a:p>
        </p:txBody>
      </p:sp>
      <p:sp>
        <p:nvSpPr>
          <p:cNvPr id="3" name="Content Placeholder 2"/>
          <p:cNvSpPr>
            <a:spLocks noGrp="1"/>
          </p:cNvSpPr>
          <p:nvPr>
            <p:ph idx="1"/>
          </p:nvPr>
        </p:nvSpPr>
        <p:spPr/>
        <p:txBody>
          <a:bodyPr>
            <a:normAutofit fontScale="85000" lnSpcReduction="10000"/>
          </a:bodyPr>
          <a:lstStyle/>
          <a:p>
            <a:r>
              <a:rPr lang="en-US" dirty="0"/>
              <a:t>Try the </a:t>
            </a:r>
            <a:r>
              <a:rPr lang="en-US" b="1" dirty="0"/>
              <a:t>TAB</a:t>
            </a:r>
            <a:r>
              <a:rPr lang="en-US" dirty="0"/>
              <a:t> button to autofill what you are </a:t>
            </a:r>
            <a:r>
              <a:rPr lang="en-US" dirty="0" smtClean="0"/>
              <a:t>typing</a:t>
            </a:r>
            <a:endParaRPr lang="tr-TR" dirty="0" smtClean="0"/>
          </a:p>
          <a:p>
            <a:pPr lvl="1"/>
            <a:r>
              <a:rPr lang="en-US" dirty="0"/>
              <a:t>For example, if you need to type Documents, begin to type a command (let’s go with </a:t>
            </a:r>
            <a:r>
              <a:rPr lang="en-US" b="1" dirty="0"/>
              <a:t>cd </a:t>
            </a:r>
            <a:r>
              <a:rPr lang="en-US" b="1" dirty="0" err="1"/>
              <a:t>Docu</a:t>
            </a:r>
            <a:r>
              <a:rPr lang="en-US" b="1" dirty="0"/>
              <a:t>,</a:t>
            </a:r>
            <a:r>
              <a:rPr lang="en-US" dirty="0"/>
              <a:t> then hit the TAB key) and the terminal will fill in the rest, showing you </a:t>
            </a:r>
            <a:r>
              <a:rPr lang="en-US" b="1" dirty="0"/>
              <a:t>cd </a:t>
            </a:r>
            <a:r>
              <a:rPr lang="en-US" b="1" dirty="0" smtClean="0"/>
              <a:t>Documents</a:t>
            </a:r>
            <a:endParaRPr lang="tr-TR" b="1" dirty="0" smtClean="0"/>
          </a:p>
          <a:p>
            <a:r>
              <a:rPr lang="en-US" b="1" dirty="0" err="1"/>
              <a:t>Ctrl+C</a:t>
            </a:r>
            <a:r>
              <a:rPr lang="en-US" dirty="0"/>
              <a:t> and </a:t>
            </a:r>
            <a:r>
              <a:rPr lang="en-US" b="1" dirty="0" err="1"/>
              <a:t>Ctrl+Z</a:t>
            </a:r>
            <a:r>
              <a:rPr lang="en-US" dirty="0"/>
              <a:t> are used to stop any command that is currently </a:t>
            </a:r>
            <a:r>
              <a:rPr lang="en-US" dirty="0" smtClean="0"/>
              <a:t>working</a:t>
            </a:r>
            <a:endParaRPr lang="tr-TR" dirty="0" smtClean="0"/>
          </a:p>
          <a:p>
            <a:pPr lvl="1"/>
            <a:r>
              <a:rPr lang="en-US" dirty="0" err="1"/>
              <a:t>Ctrl+C</a:t>
            </a:r>
            <a:r>
              <a:rPr lang="en-US" dirty="0"/>
              <a:t> will stop and terminate the command, while </a:t>
            </a:r>
            <a:r>
              <a:rPr lang="en-US" dirty="0" err="1"/>
              <a:t>Ctrl+Z</a:t>
            </a:r>
            <a:r>
              <a:rPr lang="en-US" dirty="0"/>
              <a:t> will simply pause the command</a:t>
            </a:r>
            <a:r>
              <a:rPr lang="en-US" dirty="0" smtClean="0"/>
              <a:t>.</a:t>
            </a:r>
            <a:endParaRPr lang="tr-TR" dirty="0" smtClean="0"/>
          </a:p>
          <a:p>
            <a:r>
              <a:rPr lang="en-US" dirty="0"/>
              <a:t>If you accidental freeze your terminal by using </a:t>
            </a:r>
            <a:r>
              <a:rPr lang="en-US" b="1" dirty="0" err="1"/>
              <a:t>Ctrl+S</a:t>
            </a:r>
            <a:r>
              <a:rPr lang="en-US" dirty="0"/>
              <a:t>, simply undo this with the unfreeze </a:t>
            </a:r>
            <a:r>
              <a:rPr lang="en-US" b="1" dirty="0" err="1"/>
              <a:t>Ctrl+Q</a:t>
            </a:r>
            <a:r>
              <a:rPr lang="en-US" dirty="0" smtClean="0"/>
              <a:t>.</a:t>
            </a:r>
            <a:endParaRPr lang="tr-TR" dirty="0" smtClean="0"/>
          </a:p>
          <a:p>
            <a:r>
              <a:rPr lang="en-US" b="1" dirty="0" err="1"/>
              <a:t>Ctrl+A</a:t>
            </a:r>
            <a:r>
              <a:rPr lang="en-US" dirty="0"/>
              <a:t> moves you to the beginning of the line while </a:t>
            </a:r>
            <a:r>
              <a:rPr lang="en-US" b="1" dirty="0" err="1"/>
              <a:t>Ctrl+E</a:t>
            </a:r>
            <a:r>
              <a:rPr lang="en-US" dirty="0"/>
              <a:t> moves you to the </a:t>
            </a:r>
            <a:r>
              <a:rPr lang="en-US" dirty="0" smtClean="0"/>
              <a:t>end</a:t>
            </a:r>
            <a:endParaRPr lang="tr-TR" dirty="0" smtClean="0"/>
          </a:p>
          <a:p>
            <a:r>
              <a:rPr lang="en-US" dirty="0"/>
              <a:t>You can run multiple commands in one single command by using the “</a:t>
            </a:r>
            <a:r>
              <a:rPr lang="en-US" b="1" dirty="0"/>
              <a:t>;</a:t>
            </a:r>
            <a:r>
              <a:rPr lang="en-US" dirty="0"/>
              <a:t>” to separate them. For example </a:t>
            </a:r>
            <a:r>
              <a:rPr lang="en-US" b="1" dirty="0"/>
              <a:t>Command1; Command2; Command3. </a:t>
            </a:r>
            <a:r>
              <a:rPr lang="en-US" dirty="0"/>
              <a:t>Or use </a:t>
            </a:r>
            <a:r>
              <a:rPr lang="en-US" b="1" dirty="0"/>
              <a:t>&amp;&amp;</a:t>
            </a:r>
            <a:r>
              <a:rPr lang="en-US" dirty="0"/>
              <a:t> if you only want the next command to run when the first one is successful.</a:t>
            </a:r>
            <a:endParaRPr lang="tr-TR" dirty="0"/>
          </a:p>
        </p:txBody>
      </p:sp>
    </p:spTree>
    <p:extLst>
      <p:ext uri="{BB962C8B-B14F-4D97-AF65-F5344CB8AC3E}">
        <p14:creationId xmlns:p14="http://schemas.microsoft.com/office/powerpoint/2010/main" val="39249600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smtClean="0"/>
              <a:t>Useful</a:t>
            </a:r>
            <a:r>
              <a:rPr lang="tr-TR" dirty="0" smtClean="0"/>
              <a:t> Windows </a:t>
            </a:r>
            <a:r>
              <a:rPr lang="tr-TR" dirty="0" err="1" smtClean="0"/>
              <a:t>Commands</a:t>
            </a:r>
            <a:endParaRPr lang="tr-TR" dirty="0"/>
          </a:p>
        </p:txBody>
      </p:sp>
      <p:sp>
        <p:nvSpPr>
          <p:cNvPr id="5" name="Text Placeholder 4"/>
          <p:cNvSpPr>
            <a:spLocks noGrp="1"/>
          </p:cNvSpPr>
          <p:nvPr>
            <p:ph type="body" idx="1"/>
          </p:nvPr>
        </p:nvSpPr>
        <p:spPr/>
        <p:txBody>
          <a:bodyPr/>
          <a:lstStyle/>
          <a:p>
            <a:endParaRPr lang="tr-TR"/>
          </a:p>
        </p:txBody>
      </p:sp>
    </p:spTree>
    <p:extLst>
      <p:ext uri="{BB962C8B-B14F-4D97-AF65-F5344CB8AC3E}">
        <p14:creationId xmlns:p14="http://schemas.microsoft.com/office/powerpoint/2010/main" val="35286631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ASSOC: </a:t>
            </a:r>
            <a:r>
              <a:rPr lang="tr-TR" dirty="0" err="1"/>
              <a:t>Fix</a:t>
            </a:r>
            <a:r>
              <a:rPr lang="tr-TR" dirty="0"/>
              <a:t> File </a:t>
            </a:r>
            <a:r>
              <a:rPr lang="tr-TR" dirty="0" err="1"/>
              <a:t>Associations</a:t>
            </a:r>
            <a:endParaRPr lang="tr-TR" dirty="0"/>
          </a:p>
        </p:txBody>
      </p:sp>
      <p:sp>
        <p:nvSpPr>
          <p:cNvPr id="2" name="Content Placeholder 1"/>
          <p:cNvSpPr>
            <a:spLocks noGrp="1"/>
          </p:cNvSpPr>
          <p:nvPr>
            <p:ph idx="1"/>
          </p:nvPr>
        </p:nvSpPr>
        <p:spPr>
          <a:xfrm>
            <a:off x="838200" y="1825625"/>
            <a:ext cx="7418294" cy="4351338"/>
          </a:xfrm>
        </p:spPr>
        <p:txBody>
          <a:bodyPr>
            <a:normAutofit fontScale="92500" lnSpcReduction="20000"/>
          </a:bodyPr>
          <a:lstStyle/>
          <a:p>
            <a:r>
              <a:rPr lang="en-US" dirty="0"/>
              <a:t>One of the most powerful tools in the CMD command library is the ASSOC command.</a:t>
            </a:r>
          </a:p>
          <a:p>
            <a:r>
              <a:rPr lang="en-US" dirty="0"/>
              <a:t>Your computer associates certain file extensions with certain programs. This is how your computer knows to open Adobe when you double click a PDF file, or Microsoft Word when you double click a DOC file</a:t>
            </a:r>
            <a:r>
              <a:rPr lang="en-US" dirty="0" smtClean="0"/>
              <a:t>.</a:t>
            </a:r>
            <a:endParaRPr lang="tr-TR" dirty="0" smtClean="0"/>
          </a:p>
          <a:p>
            <a:r>
              <a:rPr lang="en-US" dirty="0"/>
              <a:t>You can view all the file associations your computer knows about by typing </a:t>
            </a:r>
            <a:r>
              <a:rPr lang="en-US" b="1" dirty="0"/>
              <a:t>ASSOC</a:t>
            </a:r>
            <a:r>
              <a:rPr lang="en-US" dirty="0"/>
              <a:t> in the command window. You’ll see the file extension and the program it’s associated with</a:t>
            </a:r>
            <a:r>
              <a:rPr lang="en-US" dirty="0" smtClean="0"/>
              <a:t>.</a:t>
            </a:r>
            <a:endParaRPr lang="tr-TR" dirty="0" smtClean="0"/>
          </a:p>
          <a:p>
            <a:r>
              <a:rPr lang="en-US" dirty="0"/>
              <a:t>You can set the association by typing something like </a:t>
            </a:r>
            <a:r>
              <a:rPr lang="en-US" b="1" dirty="0" err="1"/>
              <a:t>assoc</a:t>
            </a:r>
            <a:r>
              <a:rPr lang="en-US" b="1" dirty="0"/>
              <a:t> .doc=Word.Document.8</a:t>
            </a:r>
            <a:r>
              <a:rPr lang="en-US" dirty="0"/>
              <a:t>.</a:t>
            </a:r>
          </a:p>
          <a:p>
            <a:endParaRPr lang="tr-TR" dirty="0"/>
          </a:p>
        </p:txBody>
      </p:sp>
      <p:pic>
        <p:nvPicPr>
          <p:cNvPr id="6" name="Picture 5"/>
          <p:cNvPicPr>
            <a:picLocks noChangeAspect="1"/>
          </p:cNvPicPr>
          <p:nvPr/>
        </p:nvPicPr>
        <p:blipFill rotWithShape="1">
          <a:blip r:embed="rId2"/>
          <a:srcRect r="42266"/>
          <a:stretch/>
        </p:blipFill>
        <p:spPr>
          <a:xfrm>
            <a:off x="8840408" y="1977559"/>
            <a:ext cx="3010934" cy="3628658"/>
          </a:xfrm>
          <a:prstGeom prst="rect">
            <a:avLst/>
          </a:prstGeom>
        </p:spPr>
      </p:pic>
    </p:spTree>
    <p:extLst>
      <p:ext uri="{BB962C8B-B14F-4D97-AF65-F5344CB8AC3E}">
        <p14:creationId xmlns:p14="http://schemas.microsoft.com/office/powerpoint/2010/main" val="28056174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FC: File </a:t>
            </a:r>
            <a:r>
              <a:rPr lang="tr-TR" dirty="0" err="1"/>
              <a:t>Compare</a:t>
            </a:r>
            <a:endParaRPr lang="tr-TR" dirty="0"/>
          </a:p>
        </p:txBody>
      </p:sp>
      <p:sp>
        <p:nvSpPr>
          <p:cNvPr id="2" name="Content Placeholder 1"/>
          <p:cNvSpPr>
            <a:spLocks noGrp="1"/>
          </p:cNvSpPr>
          <p:nvPr>
            <p:ph idx="1"/>
          </p:nvPr>
        </p:nvSpPr>
        <p:spPr>
          <a:xfrm>
            <a:off x="838200" y="1825625"/>
            <a:ext cx="7787054" cy="4351338"/>
          </a:xfrm>
        </p:spPr>
        <p:txBody>
          <a:bodyPr>
            <a:normAutofit lnSpcReduction="10000"/>
          </a:bodyPr>
          <a:lstStyle/>
          <a:p>
            <a:r>
              <a:rPr lang="en-US" dirty="0"/>
              <a:t>Sometimes when files are changed over time, it’s hard to remember what the differences were between versions. You may not know that a CMD command offers the ability to compare files and see all differences, but it’s true.</a:t>
            </a:r>
          </a:p>
          <a:p>
            <a:r>
              <a:rPr lang="en-US" dirty="0"/>
              <a:t>The </a:t>
            </a:r>
            <a:r>
              <a:rPr lang="en-US" b="1" dirty="0"/>
              <a:t>FC</a:t>
            </a:r>
            <a:r>
              <a:rPr lang="en-US" dirty="0"/>
              <a:t> command performs either an </a:t>
            </a:r>
            <a:r>
              <a:rPr lang="en-US" dirty="0" err="1"/>
              <a:t>ascii</a:t>
            </a:r>
            <a:r>
              <a:rPr lang="en-US" dirty="0"/>
              <a:t> or a binary file comparison and will list all of the differences that it finds.</a:t>
            </a:r>
          </a:p>
          <a:p>
            <a:r>
              <a:rPr lang="en-US" b="1" dirty="0"/>
              <a:t>Fc /a File1.txt File2.txt</a:t>
            </a:r>
            <a:r>
              <a:rPr lang="en-US" dirty="0"/>
              <a:t> will compare two </a:t>
            </a:r>
            <a:r>
              <a:rPr lang="en-US" dirty="0" err="1"/>
              <a:t>ascii</a:t>
            </a:r>
            <a:r>
              <a:rPr lang="en-US" dirty="0"/>
              <a:t> files.</a:t>
            </a:r>
          </a:p>
          <a:p>
            <a:r>
              <a:rPr lang="en-US" b="1" dirty="0"/>
              <a:t>Fc /b Picture1.jpg Picture2.jpg</a:t>
            </a:r>
            <a:r>
              <a:rPr lang="en-US" dirty="0"/>
              <a:t> will do a binary compare on two images.</a:t>
            </a:r>
          </a:p>
          <a:p>
            <a:endParaRPr lang="tr-TR" dirty="0"/>
          </a:p>
        </p:txBody>
      </p:sp>
      <p:pic>
        <p:nvPicPr>
          <p:cNvPr id="6" name="Picture 5"/>
          <p:cNvPicPr>
            <a:picLocks noChangeAspect="1"/>
          </p:cNvPicPr>
          <p:nvPr/>
        </p:nvPicPr>
        <p:blipFill>
          <a:blip r:embed="rId2"/>
          <a:stretch>
            <a:fillRect/>
          </a:stretch>
        </p:blipFill>
        <p:spPr>
          <a:xfrm>
            <a:off x="8756890" y="1825625"/>
            <a:ext cx="3248478" cy="1743318"/>
          </a:xfrm>
          <a:prstGeom prst="rect">
            <a:avLst/>
          </a:prstGeom>
        </p:spPr>
      </p:pic>
    </p:spTree>
    <p:extLst>
      <p:ext uri="{BB962C8B-B14F-4D97-AF65-F5344CB8AC3E}">
        <p14:creationId xmlns:p14="http://schemas.microsoft.com/office/powerpoint/2010/main" val="672263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Operating </a:t>
            </a:r>
            <a:r>
              <a:rPr lang="tr-TR" dirty="0" err="1" smtClean="0"/>
              <a:t>Systems</a:t>
            </a:r>
            <a:endParaRPr lang="tr-TR" dirty="0"/>
          </a:p>
        </p:txBody>
      </p:sp>
      <p:sp>
        <p:nvSpPr>
          <p:cNvPr id="5" name="Rectangle 4"/>
          <p:cNvSpPr/>
          <p:nvPr/>
        </p:nvSpPr>
        <p:spPr>
          <a:xfrm>
            <a:off x="228808" y="6375461"/>
            <a:ext cx="5121146" cy="369332"/>
          </a:xfrm>
          <a:prstGeom prst="rect">
            <a:avLst/>
          </a:prstGeom>
        </p:spPr>
        <p:txBody>
          <a:bodyPr wrap="none">
            <a:spAutoFit/>
          </a:bodyPr>
          <a:lstStyle/>
          <a:p>
            <a:r>
              <a:rPr lang="tr-TR" dirty="0" smtClean="0"/>
              <a:t>https://www.educba.com/linux-vs-mac-vs-windows/</a:t>
            </a:r>
            <a:endParaRPr lang="tr-TR" dirty="0"/>
          </a:p>
        </p:txBody>
      </p:sp>
      <p:pic>
        <p:nvPicPr>
          <p:cNvPr id="4" name="Content Placeholder 3"/>
          <p:cNvPicPr>
            <a:picLocks noGrp="1" noChangeAspect="1"/>
          </p:cNvPicPr>
          <p:nvPr>
            <p:ph idx="1"/>
          </p:nvPr>
        </p:nvPicPr>
        <p:blipFill>
          <a:blip r:embed="rId2"/>
          <a:stretch>
            <a:fillRect/>
          </a:stretch>
        </p:blipFill>
        <p:spPr>
          <a:xfrm>
            <a:off x="2656798" y="1465407"/>
            <a:ext cx="7611845" cy="4815320"/>
          </a:xfrm>
          <a:prstGeom prst="rect">
            <a:avLst/>
          </a:prstGeom>
        </p:spPr>
      </p:pic>
    </p:spTree>
    <p:extLst>
      <p:ext uri="{BB962C8B-B14F-4D97-AF65-F5344CB8AC3E}">
        <p14:creationId xmlns:p14="http://schemas.microsoft.com/office/powerpoint/2010/main" val="28991326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IPCONFIG: IP </a:t>
            </a:r>
            <a:r>
              <a:rPr lang="tr-TR" dirty="0" err="1"/>
              <a:t>Configuration</a:t>
            </a:r>
            <a:endParaRPr lang="tr-TR" dirty="0"/>
          </a:p>
        </p:txBody>
      </p:sp>
      <p:sp>
        <p:nvSpPr>
          <p:cNvPr id="2" name="Content Placeholder 1"/>
          <p:cNvSpPr>
            <a:spLocks noGrp="1"/>
          </p:cNvSpPr>
          <p:nvPr>
            <p:ph idx="1"/>
          </p:nvPr>
        </p:nvSpPr>
        <p:spPr>
          <a:xfrm>
            <a:off x="838200" y="1825625"/>
            <a:ext cx="7787054" cy="4351338"/>
          </a:xfrm>
        </p:spPr>
        <p:txBody>
          <a:bodyPr>
            <a:normAutofit fontScale="92500" lnSpcReduction="10000"/>
          </a:bodyPr>
          <a:lstStyle/>
          <a:p>
            <a:r>
              <a:rPr lang="en-US" dirty="0"/>
              <a:t>Network troubleshooting is never simple, but one command that makes it much easier is </a:t>
            </a:r>
            <a:r>
              <a:rPr lang="en-US" b="1" dirty="0"/>
              <a:t>IPCONFIG</a:t>
            </a:r>
            <a:r>
              <a:rPr lang="en-US" dirty="0"/>
              <a:t>.</a:t>
            </a:r>
          </a:p>
          <a:p>
            <a:r>
              <a:rPr lang="en-US" dirty="0"/>
              <a:t>Using this command in the CMD command prompt returns detailed information about your current network adapter connection including:</a:t>
            </a:r>
          </a:p>
          <a:p>
            <a:pPr lvl="1"/>
            <a:r>
              <a:rPr lang="en-US" dirty="0"/>
              <a:t>Current IP Address</a:t>
            </a:r>
          </a:p>
          <a:p>
            <a:pPr lvl="1"/>
            <a:r>
              <a:rPr lang="en-US" dirty="0"/>
              <a:t>Subnet Mask</a:t>
            </a:r>
          </a:p>
          <a:p>
            <a:pPr lvl="1"/>
            <a:r>
              <a:rPr lang="en-US" dirty="0"/>
              <a:t>Default Gateway IP</a:t>
            </a:r>
          </a:p>
          <a:p>
            <a:pPr lvl="1"/>
            <a:r>
              <a:rPr lang="en-US" dirty="0"/>
              <a:t>Current domain</a:t>
            </a:r>
          </a:p>
          <a:p>
            <a:r>
              <a:rPr lang="en-US" dirty="0"/>
              <a:t>This information can help you troubleshoot router issues and other connection issues you could be having with your network adapter.</a:t>
            </a:r>
          </a:p>
          <a:p>
            <a:endParaRPr lang="tr-TR" dirty="0"/>
          </a:p>
        </p:txBody>
      </p:sp>
      <p:pic>
        <p:nvPicPr>
          <p:cNvPr id="3" name="Picture 2"/>
          <p:cNvPicPr>
            <a:picLocks noChangeAspect="1"/>
          </p:cNvPicPr>
          <p:nvPr/>
        </p:nvPicPr>
        <p:blipFill>
          <a:blip r:embed="rId2"/>
          <a:stretch>
            <a:fillRect/>
          </a:stretch>
        </p:blipFill>
        <p:spPr>
          <a:xfrm>
            <a:off x="8205381" y="1825625"/>
            <a:ext cx="3715285" cy="2012193"/>
          </a:xfrm>
          <a:prstGeom prst="rect">
            <a:avLst/>
          </a:prstGeom>
        </p:spPr>
      </p:pic>
    </p:spTree>
    <p:extLst>
      <p:ext uri="{BB962C8B-B14F-4D97-AF65-F5344CB8AC3E}">
        <p14:creationId xmlns:p14="http://schemas.microsoft.com/office/powerpoint/2010/main" val="35761590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IPCONFIG: IP </a:t>
            </a:r>
            <a:r>
              <a:rPr lang="tr-TR" dirty="0" err="1"/>
              <a:t>Configuration</a:t>
            </a:r>
            <a:endParaRPr lang="tr-TR" dirty="0"/>
          </a:p>
        </p:txBody>
      </p:sp>
      <p:sp>
        <p:nvSpPr>
          <p:cNvPr id="2" name="Content Placeholder 1"/>
          <p:cNvSpPr>
            <a:spLocks noGrp="1"/>
          </p:cNvSpPr>
          <p:nvPr>
            <p:ph idx="1"/>
          </p:nvPr>
        </p:nvSpPr>
        <p:spPr>
          <a:xfrm>
            <a:off x="838200" y="1825625"/>
            <a:ext cx="9721362" cy="4351338"/>
          </a:xfrm>
        </p:spPr>
        <p:txBody>
          <a:bodyPr>
            <a:normAutofit fontScale="85000" lnSpcReduction="20000"/>
          </a:bodyPr>
          <a:lstStyle/>
          <a:p>
            <a:r>
              <a:rPr lang="en-US" dirty="0" smtClean="0"/>
              <a:t>Examples:</a:t>
            </a:r>
          </a:p>
          <a:p>
            <a:r>
              <a:rPr lang="en-US" dirty="0" smtClean="0"/>
              <a:t>    &gt; ipconfig                       ... Show information</a:t>
            </a:r>
          </a:p>
          <a:p>
            <a:r>
              <a:rPr lang="en-US" dirty="0" smtClean="0"/>
              <a:t>    &gt; ipconfig /all                  ... Show detailed information</a:t>
            </a:r>
          </a:p>
          <a:p>
            <a:r>
              <a:rPr lang="en-US" dirty="0" smtClean="0"/>
              <a:t>    &gt; ipconfig /renew            ... renew all adapters</a:t>
            </a:r>
          </a:p>
          <a:p>
            <a:r>
              <a:rPr lang="en-US" dirty="0" smtClean="0"/>
              <a:t>    &gt; ipconfig /renew EL*      ... renew any connection that has its</a:t>
            </a:r>
            <a:r>
              <a:rPr lang="tr-TR" dirty="0" smtClean="0"/>
              <a:t> </a:t>
            </a:r>
            <a:r>
              <a:rPr lang="en-US" dirty="0" smtClean="0"/>
              <a:t>name starting with EL</a:t>
            </a:r>
          </a:p>
          <a:p>
            <a:r>
              <a:rPr lang="en-US" dirty="0" smtClean="0"/>
              <a:t>    &gt; ipconfig /release *Con*        ... release all matching connections,</a:t>
            </a:r>
            <a:r>
              <a:rPr lang="tr-TR" dirty="0" smtClean="0"/>
              <a:t> </a:t>
            </a:r>
            <a:r>
              <a:rPr lang="en-US" dirty="0" err="1" smtClean="0"/>
              <a:t>eg</a:t>
            </a:r>
            <a:r>
              <a:rPr lang="en-US" dirty="0" smtClean="0"/>
              <a:t>. "Wired Ethernet Connection 1" or</a:t>
            </a:r>
            <a:r>
              <a:rPr lang="tr-TR" dirty="0" smtClean="0"/>
              <a:t> </a:t>
            </a:r>
            <a:r>
              <a:rPr lang="en-US" dirty="0" smtClean="0"/>
              <a:t>"Wired Ethernet Connection 2"</a:t>
            </a:r>
          </a:p>
          <a:p>
            <a:r>
              <a:rPr lang="en-US" dirty="0" smtClean="0"/>
              <a:t>    &gt; ipconfig /</a:t>
            </a:r>
            <a:r>
              <a:rPr lang="en-US" dirty="0" err="1" smtClean="0"/>
              <a:t>allcompartments</a:t>
            </a:r>
            <a:r>
              <a:rPr lang="en-US" dirty="0" smtClean="0"/>
              <a:t>      ... Show information about all</a:t>
            </a:r>
          </a:p>
          <a:p>
            <a:r>
              <a:rPr lang="en-US" dirty="0" smtClean="0"/>
              <a:t>                                         compartments</a:t>
            </a:r>
          </a:p>
          <a:p>
            <a:r>
              <a:rPr lang="en-US" dirty="0" smtClean="0"/>
              <a:t>    &gt; ipconfig /</a:t>
            </a:r>
            <a:r>
              <a:rPr lang="en-US" dirty="0" err="1" smtClean="0"/>
              <a:t>allcompartments</a:t>
            </a:r>
            <a:r>
              <a:rPr lang="en-US" dirty="0" smtClean="0"/>
              <a:t> /all ... Show detailed information about all</a:t>
            </a:r>
          </a:p>
          <a:p>
            <a:r>
              <a:rPr lang="en-US" dirty="0" smtClean="0"/>
              <a:t>                                         compartments</a:t>
            </a:r>
            <a:endParaRPr lang="en-US" dirty="0"/>
          </a:p>
          <a:p>
            <a:endParaRPr lang="tr-TR" dirty="0"/>
          </a:p>
        </p:txBody>
      </p:sp>
    </p:spTree>
    <p:extLst>
      <p:ext uri="{BB962C8B-B14F-4D97-AF65-F5344CB8AC3E}">
        <p14:creationId xmlns:p14="http://schemas.microsoft.com/office/powerpoint/2010/main" val="20930024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IPCONFIG: IP </a:t>
            </a:r>
            <a:r>
              <a:rPr lang="tr-TR" dirty="0" err="1"/>
              <a:t>Configuration</a:t>
            </a:r>
            <a:endParaRPr lang="tr-TR" dirty="0"/>
          </a:p>
        </p:txBody>
      </p:sp>
      <p:sp>
        <p:nvSpPr>
          <p:cNvPr id="2" name="Content Placeholder 1"/>
          <p:cNvSpPr>
            <a:spLocks noGrp="1"/>
          </p:cNvSpPr>
          <p:nvPr>
            <p:ph idx="1"/>
          </p:nvPr>
        </p:nvSpPr>
        <p:spPr>
          <a:xfrm>
            <a:off x="838200" y="1825625"/>
            <a:ext cx="9721362" cy="4351338"/>
          </a:xfrm>
        </p:spPr>
        <p:txBody>
          <a:bodyPr>
            <a:normAutofit fontScale="62500" lnSpcReduction="20000"/>
          </a:bodyPr>
          <a:lstStyle/>
          <a:p>
            <a:r>
              <a:rPr lang="en-US" dirty="0" smtClean="0"/>
              <a:t> /?               Display this help message</a:t>
            </a:r>
          </a:p>
          <a:p>
            <a:r>
              <a:rPr lang="en-US" dirty="0" smtClean="0"/>
              <a:t>       /all             Display full configuration information.</a:t>
            </a:r>
          </a:p>
          <a:p>
            <a:r>
              <a:rPr lang="en-US" dirty="0" smtClean="0"/>
              <a:t>       /release         </a:t>
            </a:r>
            <a:r>
              <a:rPr lang="en-US" dirty="0" err="1" smtClean="0"/>
              <a:t>Release</a:t>
            </a:r>
            <a:r>
              <a:rPr lang="en-US" dirty="0" smtClean="0"/>
              <a:t> the IPv4 address for the specified adapter.</a:t>
            </a:r>
          </a:p>
          <a:p>
            <a:r>
              <a:rPr lang="en-US" dirty="0" smtClean="0"/>
              <a:t>       /release6        Release the IPv6 address for the specified adapter.</a:t>
            </a:r>
          </a:p>
          <a:p>
            <a:r>
              <a:rPr lang="en-US" dirty="0" smtClean="0"/>
              <a:t>       /renew           </a:t>
            </a:r>
            <a:r>
              <a:rPr lang="en-US" dirty="0" err="1" smtClean="0"/>
              <a:t>Renew</a:t>
            </a:r>
            <a:r>
              <a:rPr lang="en-US" dirty="0" smtClean="0"/>
              <a:t> the IPv4 address for the specified adapter.</a:t>
            </a:r>
          </a:p>
          <a:p>
            <a:r>
              <a:rPr lang="en-US" dirty="0" smtClean="0"/>
              <a:t>       /renew6          Renew the IPv6 address for the specified adapter.</a:t>
            </a:r>
          </a:p>
          <a:p>
            <a:r>
              <a:rPr lang="en-US" dirty="0" smtClean="0"/>
              <a:t>       /</a:t>
            </a:r>
            <a:r>
              <a:rPr lang="en-US" dirty="0" err="1" smtClean="0"/>
              <a:t>flushdns</a:t>
            </a:r>
            <a:r>
              <a:rPr lang="en-US" dirty="0" smtClean="0"/>
              <a:t>        Purges the DNS Resolver cache.</a:t>
            </a:r>
          </a:p>
          <a:p>
            <a:r>
              <a:rPr lang="en-US" dirty="0" smtClean="0"/>
              <a:t>       /</a:t>
            </a:r>
            <a:r>
              <a:rPr lang="en-US" dirty="0" err="1" smtClean="0"/>
              <a:t>registerdns</a:t>
            </a:r>
            <a:r>
              <a:rPr lang="en-US" dirty="0" smtClean="0"/>
              <a:t>     Refreshes all DHCP leases and re-registers DNS names</a:t>
            </a:r>
          </a:p>
          <a:p>
            <a:r>
              <a:rPr lang="en-US" dirty="0" smtClean="0"/>
              <a:t>       /</a:t>
            </a:r>
            <a:r>
              <a:rPr lang="en-US" dirty="0" err="1" smtClean="0"/>
              <a:t>displaydns</a:t>
            </a:r>
            <a:r>
              <a:rPr lang="en-US" dirty="0" smtClean="0"/>
              <a:t>      Display the contents of the DNS Resolver Cache.</a:t>
            </a:r>
          </a:p>
          <a:p>
            <a:r>
              <a:rPr lang="en-US" dirty="0" smtClean="0"/>
              <a:t>       /</a:t>
            </a:r>
            <a:r>
              <a:rPr lang="en-US" dirty="0" err="1" smtClean="0"/>
              <a:t>showclassid</a:t>
            </a:r>
            <a:r>
              <a:rPr lang="en-US" dirty="0" smtClean="0"/>
              <a:t>     Displays all the </a:t>
            </a:r>
            <a:r>
              <a:rPr lang="en-US" dirty="0" err="1" smtClean="0"/>
              <a:t>dhcp</a:t>
            </a:r>
            <a:r>
              <a:rPr lang="en-US" dirty="0" smtClean="0"/>
              <a:t> class IDs allowed for adapter.</a:t>
            </a:r>
          </a:p>
          <a:p>
            <a:r>
              <a:rPr lang="en-US" dirty="0" smtClean="0"/>
              <a:t>       /</a:t>
            </a:r>
            <a:r>
              <a:rPr lang="en-US" dirty="0" err="1" smtClean="0"/>
              <a:t>setclassid</a:t>
            </a:r>
            <a:r>
              <a:rPr lang="en-US" dirty="0" smtClean="0"/>
              <a:t>      Modifies the </a:t>
            </a:r>
            <a:r>
              <a:rPr lang="en-US" dirty="0" err="1" smtClean="0"/>
              <a:t>dhcp</a:t>
            </a:r>
            <a:r>
              <a:rPr lang="en-US" dirty="0" smtClean="0"/>
              <a:t> class id.</a:t>
            </a:r>
          </a:p>
          <a:p>
            <a:r>
              <a:rPr lang="en-US" dirty="0" smtClean="0"/>
              <a:t>       /showclassid6    Displays all the IPv6 DHCP class IDs allowed for adapter.</a:t>
            </a:r>
          </a:p>
          <a:p>
            <a:r>
              <a:rPr lang="en-US" dirty="0" smtClean="0"/>
              <a:t>       /setclassid6     Modifies the IPv6 DHCP class id.</a:t>
            </a:r>
            <a:endParaRPr lang="tr-TR" dirty="0"/>
          </a:p>
        </p:txBody>
      </p:sp>
    </p:spTree>
    <p:extLst>
      <p:ext uri="{BB962C8B-B14F-4D97-AF65-F5344CB8AC3E}">
        <p14:creationId xmlns:p14="http://schemas.microsoft.com/office/powerpoint/2010/main" val="5938467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NETSTAT: Network </a:t>
            </a:r>
            <a:r>
              <a:rPr lang="tr-TR" dirty="0" err="1"/>
              <a:t>Statistics</a:t>
            </a:r>
            <a:endParaRPr lang="tr-TR" dirty="0"/>
          </a:p>
        </p:txBody>
      </p:sp>
      <p:sp>
        <p:nvSpPr>
          <p:cNvPr id="2" name="Content Placeholder 1"/>
          <p:cNvSpPr>
            <a:spLocks noGrp="1"/>
          </p:cNvSpPr>
          <p:nvPr>
            <p:ph idx="1"/>
          </p:nvPr>
        </p:nvSpPr>
        <p:spPr>
          <a:xfrm>
            <a:off x="838200" y="1825625"/>
            <a:ext cx="9721362" cy="4351338"/>
          </a:xfrm>
        </p:spPr>
        <p:txBody>
          <a:bodyPr>
            <a:normAutofit/>
          </a:bodyPr>
          <a:lstStyle/>
          <a:p>
            <a:r>
              <a:rPr lang="en-US" dirty="0"/>
              <a:t>Concerned that you could have malware running on your computer that’s connecting to internet locations without you knowing about it?</a:t>
            </a:r>
          </a:p>
          <a:p>
            <a:r>
              <a:rPr lang="en-US" dirty="0"/>
              <a:t>If you run a </a:t>
            </a:r>
            <a:r>
              <a:rPr lang="en-US" b="1" dirty="0"/>
              <a:t>NETSTAT</a:t>
            </a:r>
            <a:r>
              <a:rPr lang="en-US" dirty="0"/>
              <a:t> command in the command prompt, you can get a list of all active TCP connections from your computer.</a:t>
            </a:r>
          </a:p>
        </p:txBody>
      </p:sp>
      <p:pic>
        <p:nvPicPr>
          <p:cNvPr id="3" name="Picture 2"/>
          <p:cNvPicPr>
            <a:picLocks noChangeAspect="1"/>
          </p:cNvPicPr>
          <p:nvPr/>
        </p:nvPicPr>
        <p:blipFill>
          <a:blip r:embed="rId2"/>
          <a:stretch>
            <a:fillRect/>
          </a:stretch>
        </p:blipFill>
        <p:spPr>
          <a:xfrm>
            <a:off x="4127592" y="3926211"/>
            <a:ext cx="4128384" cy="2777469"/>
          </a:xfrm>
          <a:prstGeom prst="rect">
            <a:avLst/>
          </a:prstGeom>
        </p:spPr>
      </p:pic>
    </p:spTree>
    <p:extLst>
      <p:ext uri="{BB962C8B-B14F-4D97-AF65-F5344CB8AC3E}">
        <p14:creationId xmlns:p14="http://schemas.microsoft.com/office/powerpoint/2010/main" val="25475494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PING: </a:t>
            </a:r>
            <a:r>
              <a:rPr lang="tr-TR" dirty="0" err="1"/>
              <a:t>Send</a:t>
            </a:r>
            <a:r>
              <a:rPr lang="tr-TR" dirty="0"/>
              <a:t> Test </a:t>
            </a:r>
            <a:r>
              <a:rPr lang="tr-TR" dirty="0" err="1"/>
              <a:t>Packets</a:t>
            </a:r>
            <a:endParaRPr lang="tr-TR" dirty="0"/>
          </a:p>
        </p:txBody>
      </p:sp>
      <p:sp>
        <p:nvSpPr>
          <p:cNvPr id="2" name="Content Placeholder 1"/>
          <p:cNvSpPr>
            <a:spLocks noGrp="1"/>
          </p:cNvSpPr>
          <p:nvPr>
            <p:ph idx="1"/>
          </p:nvPr>
        </p:nvSpPr>
        <p:spPr>
          <a:xfrm>
            <a:off x="838200" y="1825625"/>
            <a:ext cx="9721362" cy="2667244"/>
          </a:xfrm>
        </p:spPr>
        <p:txBody>
          <a:bodyPr>
            <a:normAutofit fontScale="92500" lnSpcReduction="10000"/>
          </a:bodyPr>
          <a:lstStyle/>
          <a:p>
            <a:r>
              <a:rPr lang="en-US" dirty="0" smtClean="0"/>
              <a:t>An IT Analyst’s best friend is the </a:t>
            </a:r>
            <a:r>
              <a:rPr lang="en-US" b="1" dirty="0" smtClean="0"/>
              <a:t>PING</a:t>
            </a:r>
            <a:r>
              <a:rPr lang="en-US" dirty="0" smtClean="0"/>
              <a:t> command.  Running this command sends test packets over the network to the target system.</a:t>
            </a:r>
          </a:p>
          <a:p>
            <a:r>
              <a:rPr lang="en-US" dirty="0" smtClean="0"/>
              <a:t>You can use the PING command to test whether your computer can access another computer, a server, or even a website. It can help with revealing network disconnections. It also provides transit time for the packets in milliseconds, so it also reveals a bad network connection as well.</a:t>
            </a:r>
            <a:endParaRPr lang="en-US" dirty="0"/>
          </a:p>
        </p:txBody>
      </p:sp>
      <p:pic>
        <p:nvPicPr>
          <p:cNvPr id="5" name="Picture 4"/>
          <p:cNvPicPr>
            <a:picLocks noChangeAspect="1"/>
          </p:cNvPicPr>
          <p:nvPr/>
        </p:nvPicPr>
        <p:blipFill>
          <a:blip r:embed="rId2"/>
          <a:stretch>
            <a:fillRect/>
          </a:stretch>
        </p:blipFill>
        <p:spPr>
          <a:xfrm>
            <a:off x="3956763" y="3851030"/>
            <a:ext cx="4855366" cy="2822331"/>
          </a:xfrm>
          <a:prstGeom prst="rect">
            <a:avLst/>
          </a:prstGeom>
        </p:spPr>
      </p:pic>
    </p:spTree>
    <p:extLst>
      <p:ext uri="{BB962C8B-B14F-4D97-AF65-F5344CB8AC3E}">
        <p14:creationId xmlns:p14="http://schemas.microsoft.com/office/powerpoint/2010/main" val="148573275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TRACERT: </a:t>
            </a:r>
            <a:r>
              <a:rPr lang="tr-TR" dirty="0" err="1"/>
              <a:t>Trace</a:t>
            </a:r>
            <a:r>
              <a:rPr lang="tr-TR" dirty="0"/>
              <a:t> </a:t>
            </a:r>
            <a:r>
              <a:rPr lang="tr-TR" dirty="0" err="1"/>
              <a:t>Route</a:t>
            </a:r>
            <a:endParaRPr lang="tr-TR" dirty="0"/>
          </a:p>
        </p:txBody>
      </p:sp>
      <p:sp>
        <p:nvSpPr>
          <p:cNvPr id="2" name="Content Placeholder 1"/>
          <p:cNvSpPr>
            <a:spLocks noGrp="1"/>
          </p:cNvSpPr>
          <p:nvPr>
            <p:ph idx="1"/>
          </p:nvPr>
        </p:nvSpPr>
        <p:spPr>
          <a:xfrm>
            <a:off x="838200" y="1825625"/>
            <a:ext cx="7154008" cy="2667244"/>
          </a:xfrm>
        </p:spPr>
        <p:txBody>
          <a:bodyPr>
            <a:normAutofit fontScale="55000" lnSpcReduction="20000"/>
          </a:bodyPr>
          <a:lstStyle/>
          <a:p>
            <a:r>
              <a:rPr lang="en-US" b="1" dirty="0"/>
              <a:t>TRACERT</a:t>
            </a:r>
            <a:r>
              <a:rPr lang="en-US" dirty="0"/>
              <a:t> is a fascinating Windows Command to use. If you’re ever curious to see the path your internet traffic takes to get from your browser to a remote system like Google servers, you can use TRACERT to see it.</a:t>
            </a:r>
          </a:p>
          <a:p>
            <a:r>
              <a:rPr lang="en-US" dirty="0"/>
              <a:t>The command stands for “Trace Route”, which sends packets out to a remote destination (server or website), and provides you with all of the following information:</a:t>
            </a:r>
          </a:p>
          <a:p>
            <a:r>
              <a:rPr lang="en-US" dirty="0"/>
              <a:t>Number of hops (intermediate servers) before getting to the destination</a:t>
            </a:r>
          </a:p>
          <a:p>
            <a:r>
              <a:rPr lang="en-US" dirty="0"/>
              <a:t>Time it takes to get to each hop</a:t>
            </a:r>
          </a:p>
          <a:p>
            <a:r>
              <a:rPr lang="en-US" dirty="0"/>
              <a:t>The IP and sometimes the name of each hop</a:t>
            </a:r>
          </a:p>
          <a:p>
            <a:r>
              <a:rPr lang="en-US" dirty="0"/>
              <a:t>TRACERT can reveal how the routes of your internet requests change depending where you’re accessing the web. It also helps with troubleshooting a router or switch on a local network that may be problematic.</a:t>
            </a:r>
          </a:p>
        </p:txBody>
      </p:sp>
      <p:sp>
        <p:nvSpPr>
          <p:cNvPr id="6" name="Rectangle 5"/>
          <p:cNvSpPr/>
          <p:nvPr/>
        </p:nvSpPr>
        <p:spPr>
          <a:xfrm>
            <a:off x="8466882" y="572542"/>
            <a:ext cx="3651739" cy="1200329"/>
          </a:xfrm>
          <a:prstGeom prst="rect">
            <a:avLst/>
          </a:prstGeom>
        </p:spPr>
        <p:txBody>
          <a:bodyPr wrap="square">
            <a:spAutoFit/>
          </a:bodyPr>
          <a:lstStyle/>
          <a:p>
            <a:r>
              <a:rPr lang="en-US" b="0" i="0" dirty="0" err="1" smtClean="0">
                <a:effectLst/>
                <a:latin typeface="Roboto Mono"/>
              </a:rPr>
              <a:t>ipstack</a:t>
            </a:r>
            <a:r>
              <a:rPr lang="en-US" b="0" i="0" dirty="0" smtClean="0">
                <a:effectLst/>
                <a:latin typeface="Roboto Mono"/>
              </a:rPr>
              <a:t> offers one of the leading IP to geolocation</a:t>
            </a:r>
            <a:br>
              <a:rPr lang="en-US" b="0" i="0" dirty="0" smtClean="0">
                <a:effectLst/>
                <a:latin typeface="Roboto Mono"/>
              </a:rPr>
            </a:br>
            <a:r>
              <a:rPr lang="en-US" b="0" i="0" dirty="0" smtClean="0">
                <a:effectLst/>
                <a:latin typeface="Roboto Mono"/>
              </a:rPr>
              <a:t>APIs and global IP database services worldwide.</a:t>
            </a:r>
            <a:endParaRPr lang="en-US" b="0" i="0" dirty="0">
              <a:effectLst/>
              <a:latin typeface="Roboto Mono"/>
            </a:endParaRPr>
          </a:p>
        </p:txBody>
      </p:sp>
      <p:sp>
        <p:nvSpPr>
          <p:cNvPr id="7" name="Rectangle 6"/>
          <p:cNvSpPr/>
          <p:nvPr/>
        </p:nvSpPr>
        <p:spPr>
          <a:xfrm>
            <a:off x="8466882" y="136220"/>
            <a:ext cx="2104487" cy="369332"/>
          </a:xfrm>
          <a:prstGeom prst="rect">
            <a:avLst/>
          </a:prstGeom>
        </p:spPr>
        <p:txBody>
          <a:bodyPr wrap="none">
            <a:spAutoFit/>
          </a:bodyPr>
          <a:lstStyle/>
          <a:p>
            <a:r>
              <a:rPr lang="tr-TR" dirty="0" smtClean="0"/>
              <a:t>https://ipstack.com/</a:t>
            </a:r>
            <a:endParaRPr lang="tr-TR" dirty="0"/>
          </a:p>
        </p:txBody>
      </p:sp>
      <p:pic>
        <p:nvPicPr>
          <p:cNvPr id="8" name="Picture 7"/>
          <p:cNvPicPr>
            <a:picLocks noChangeAspect="1"/>
          </p:cNvPicPr>
          <p:nvPr/>
        </p:nvPicPr>
        <p:blipFill>
          <a:blip r:embed="rId2"/>
          <a:stretch>
            <a:fillRect/>
          </a:stretch>
        </p:blipFill>
        <p:spPr>
          <a:xfrm>
            <a:off x="1112956" y="4492869"/>
            <a:ext cx="7696935" cy="2171576"/>
          </a:xfrm>
          <a:prstGeom prst="rect">
            <a:avLst/>
          </a:prstGeom>
        </p:spPr>
      </p:pic>
      <p:pic>
        <p:nvPicPr>
          <p:cNvPr id="9" name="Picture 8"/>
          <p:cNvPicPr>
            <a:picLocks noChangeAspect="1"/>
          </p:cNvPicPr>
          <p:nvPr/>
        </p:nvPicPr>
        <p:blipFill>
          <a:blip r:embed="rId3"/>
          <a:stretch>
            <a:fillRect/>
          </a:stretch>
        </p:blipFill>
        <p:spPr>
          <a:xfrm>
            <a:off x="8466882" y="1690688"/>
            <a:ext cx="3270849" cy="2623156"/>
          </a:xfrm>
          <a:prstGeom prst="rect">
            <a:avLst/>
          </a:prstGeom>
        </p:spPr>
      </p:pic>
    </p:spTree>
    <p:extLst>
      <p:ext uri="{BB962C8B-B14F-4D97-AF65-F5344CB8AC3E}">
        <p14:creationId xmlns:p14="http://schemas.microsoft.com/office/powerpoint/2010/main" val="40313284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POWERCFG: </a:t>
            </a:r>
            <a:r>
              <a:rPr lang="tr-TR" dirty="0" err="1"/>
              <a:t>Power</a:t>
            </a:r>
            <a:r>
              <a:rPr lang="tr-TR" dirty="0"/>
              <a:t> </a:t>
            </a:r>
            <a:r>
              <a:rPr lang="tr-TR" dirty="0" err="1"/>
              <a:t>Configuration</a:t>
            </a:r>
            <a:endParaRPr lang="tr-TR" dirty="0"/>
          </a:p>
        </p:txBody>
      </p:sp>
      <p:sp>
        <p:nvSpPr>
          <p:cNvPr id="2" name="Content Placeholder 1"/>
          <p:cNvSpPr>
            <a:spLocks noGrp="1"/>
          </p:cNvSpPr>
          <p:nvPr>
            <p:ph idx="1"/>
          </p:nvPr>
        </p:nvSpPr>
        <p:spPr>
          <a:xfrm>
            <a:off x="838200" y="1825625"/>
            <a:ext cx="7154008" cy="2667244"/>
          </a:xfrm>
        </p:spPr>
        <p:txBody>
          <a:bodyPr>
            <a:normAutofit fontScale="70000" lnSpcReduction="20000"/>
          </a:bodyPr>
          <a:lstStyle/>
          <a:p>
            <a:r>
              <a:rPr lang="en-US" dirty="0"/>
              <a:t>Are you frustrated with how quickly your laptop seems to run out of power? It could be that your power settings are configured as efficiently as possible. There’s a windows CMD command called </a:t>
            </a:r>
            <a:r>
              <a:rPr lang="en-US" b="1" dirty="0"/>
              <a:t>POWERCFG</a:t>
            </a:r>
            <a:r>
              <a:rPr lang="en-US" dirty="0"/>
              <a:t> (power configuration) that can help. Run the command prompt as an administrator and type </a:t>
            </a:r>
            <a:endParaRPr lang="tr-TR" dirty="0" smtClean="0"/>
          </a:p>
          <a:p>
            <a:pPr lvl="1"/>
            <a:r>
              <a:rPr lang="en-US" b="1" dirty="0" err="1" smtClean="0"/>
              <a:t>powercfg</a:t>
            </a:r>
            <a:r>
              <a:rPr lang="en-US" b="1" dirty="0" smtClean="0"/>
              <a:t> </a:t>
            </a:r>
            <a:r>
              <a:rPr lang="en-US" b="1" dirty="0"/>
              <a:t>– energy</a:t>
            </a:r>
            <a:r>
              <a:rPr lang="en-US" dirty="0"/>
              <a:t> to get a full power efficiency report.</a:t>
            </a:r>
          </a:p>
          <a:p>
            <a:r>
              <a:rPr lang="en-US" dirty="0"/>
              <a:t>The process can take up to about a minute, but when it’s done, you’ll see whether there are any warnings or errors that might help you improve the power efficiency of your system.</a:t>
            </a:r>
          </a:p>
          <a:p>
            <a:endParaRPr lang="en-US" dirty="0"/>
          </a:p>
        </p:txBody>
      </p:sp>
      <p:pic>
        <p:nvPicPr>
          <p:cNvPr id="3" name="Picture 2"/>
          <p:cNvPicPr>
            <a:picLocks noChangeAspect="1"/>
          </p:cNvPicPr>
          <p:nvPr/>
        </p:nvPicPr>
        <p:blipFill>
          <a:blip r:embed="rId2"/>
          <a:stretch>
            <a:fillRect/>
          </a:stretch>
        </p:blipFill>
        <p:spPr>
          <a:xfrm>
            <a:off x="8178310" y="1570648"/>
            <a:ext cx="3655499" cy="3052701"/>
          </a:xfrm>
          <a:prstGeom prst="rect">
            <a:avLst/>
          </a:prstGeom>
        </p:spPr>
      </p:pic>
      <p:pic>
        <p:nvPicPr>
          <p:cNvPr id="5" name="Picture 4"/>
          <p:cNvPicPr>
            <a:picLocks noChangeAspect="1"/>
          </p:cNvPicPr>
          <p:nvPr/>
        </p:nvPicPr>
        <p:blipFill>
          <a:blip r:embed="rId3"/>
          <a:stretch>
            <a:fillRect/>
          </a:stretch>
        </p:blipFill>
        <p:spPr>
          <a:xfrm>
            <a:off x="1538313" y="4165192"/>
            <a:ext cx="4877481" cy="2343477"/>
          </a:xfrm>
          <a:prstGeom prst="rect">
            <a:avLst/>
          </a:prstGeom>
        </p:spPr>
      </p:pic>
    </p:spTree>
    <p:extLst>
      <p:ext uri="{BB962C8B-B14F-4D97-AF65-F5344CB8AC3E}">
        <p14:creationId xmlns:p14="http://schemas.microsoft.com/office/powerpoint/2010/main" val="36135648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SHUTDOWN: </a:t>
            </a:r>
            <a:r>
              <a:rPr lang="tr-TR" dirty="0" err="1"/>
              <a:t>Turn</a:t>
            </a:r>
            <a:r>
              <a:rPr lang="tr-TR" dirty="0"/>
              <a:t> </a:t>
            </a:r>
            <a:r>
              <a:rPr lang="tr-TR" dirty="0" err="1"/>
              <a:t>Off</a:t>
            </a:r>
            <a:r>
              <a:rPr lang="tr-TR" dirty="0"/>
              <a:t> </a:t>
            </a:r>
            <a:r>
              <a:rPr lang="tr-TR" dirty="0" err="1"/>
              <a:t>Computer</a:t>
            </a:r>
            <a:endParaRPr lang="tr-TR" dirty="0"/>
          </a:p>
        </p:txBody>
      </p:sp>
      <p:sp>
        <p:nvSpPr>
          <p:cNvPr id="2" name="Content Placeholder 1"/>
          <p:cNvSpPr>
            <a:spLocks noGrp="1"/>
          </p:cNvSpPr>
          <p:nvPr>
            <p:ph idx="1"/>
          </p:nvPr>
        </p:nvSpPr>
        <p:spPr>
          <a:xfrm>
            <a:off x="838200" y="1825625"/>
            <a:ext cx="10635762" cy="1963860"/>
          </a:xfrm>
        </p:spPr>
        <p:txBody>
          <a:bodyPr>
            <a:normAutofit fontScale="62500" lnSpcReduction="20000"/>
          </a:bodyPr>
          <a:lstStyle/>
          <a:p>
            <a:r>
              <a:rPr lang="en-US" dirty="0"/>
              <a:t>The </a:t>
            </a:r>
            <a:r>
              <a:rPr lang="en-US" b="1" dirty="0"/>
              <a:t>SHUTDOWN</a:t>
            </a:r>
            <a:r>
              <a:rPr lang="en-US" dirty="0"/>
              <a:t> command is a pretty versatile command that lets you shutdown the computer but control the behavior of that shutdown. It’s commonly used as a scheduled task or part of an IT batch job after patches have been applied to a computer system.</a:t>
            </a:r>
          </a:p>
          <a:p>
            <a:r>
              <a:rPr lang="en-US" dirty="0"/>
              <a:t>Typing </a:t>
            </a:r>
            <a:r>
              <a:rPr lang="en-US" b="1" dirty="0"/>
              <a:t>shutdown /</a:t>
            </a:r>
            <a:r>
              <a:rPr lang="en-US" b="1" dirty="0" err="1"/>
              <a:t>i</a:t>
            </a:r>
            <a:r>
              <a:rPr lang="en-US" dirty="0"/>
              <a:t> from the command prompt will initiate a shutdown, but it’ll upon a GUI to give the user an option on whether to restart or do a full shutdown. If you don’t want to have any GUI pop up, you can just issue a </a:t>
            </a:r>
            <a:r>
              <a:rPr lang="en-US" b="1" dirty="0"/>
              <a:t>shutdown /s</a:t>
            </a:r>
            <a:r>
              <a:rPr lang="en-US" dirty="0"/>
              <a:t> command.</a:t>
            </a:r>
          </a:p>
          <a:p>
            <a:r>
              <a:rPr lang="en-US" dirty="0"/>
              <a:t>There is a long list of other parameters you can use to do a log off, hibernate, restart, and more. Just type </a:t>
            </a:r>
            <a:r>
              <a:rPr lang="en-US" b="1" dirty="0"/>
              <a:t>shutdown</a:t>
            </a:r>
            <a:r>
              <a:rPr lang="en-US" dirty="0"/>
              <a:t> without any arguments to see them all</a:t>
            </a:r>
            <a:r>
              <a:rPr lang="en-US" dirty="0" smtClean="0"/>
              <a:t>.</a:t>
            </a:r>
            <a:endParaRPr lang="en-US" dirty="0"/>
          </a:p>
        </p:txBody>
      </p:sp>
      <p:pic>
        <p:nvPicPr>
          <p:cNvPr id="6" name="Picture 5"/>
          <p:cNvPicPr>
            <a:picLocks noChangeAspect="1"/>
          </p:cNvPicPr>
          <p:nvPr/>
        </p:nvPicPr>
        <p:blipFill>
          <a:blip r:embed="rId2"/>
          <a:stretch>
            <a:fillRect/>
          </a:stretch>
        </p:blipFill>
        <p:spPr>
          <a:xfrm>
            <a:off x="4042021" y="3789485"/>
            <a:ext cx="4942444" cy="2709803"/>
          </a:xfrm>
          <a:prstGeom prst="rect">
            <a:avLst/>
          </a:prstGeom>
        </p:spPr>
      </p:pic>
    </p:spTree>
    <p:extLst>
      <p:ext uri="{BB962C8B-B14F-4D97-AF65-F5344CB8AC3E}">
        <p14:creationId xmlns:p14="http://schemas.microsoft.com/office/powerpoint/2010/main" val="2180207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SYSTEMINFO: </a:t>
            </a:r>
            <a:r>
              <a:rPr lang="tr-TR" dirty="0" err="1"/>
              <a:t>System</a:t>
            </a:r>
            <a:r>
              <a:rPr lang="tr-TR" dirty="0"/>
              <a:t> Information</a:t>
            </a:r>
          </a:p>
        </p:txBody>
      </p:sp>
      <p:sp>
        <p:nvSpPr>
          <p:cNvPr id="2" name="Content Placeholder 1"/>
          <p:cNvSpPr>
            <a:spLocks noGrp="1"/>
          </p:cNvSpPr>
          <p:nvPr>
            <p:ph idx="1"/>
          </p:nvPr>
        </p:nvSpPr>
        <p:spPr>
          <a:xfrm>
            <a:off x="838200" y="1825625"/>
            <a:ext cx="10635762" cy="1963860"/>
          </a:xfrm>
        </p:spPr>
        <p:txBody>
          <a:bodyPr>
            <a:normAutofit fontScale="92500" lnSpcReduction="20000"/>
          </a:bodyPr>
          <a:lstStyle/>
          <a:p>
            <a:r>
              <a:rPr lang="en-US" dirty="0"/>
              <a:t>If you need to know what brand of network card you have, processor details, or the exact version of your Windows OS, the </a:t>
            </a:r>
            <a:r>
              <a:rPr lang="en-US" b="1" dirty="0"/>
              <a:t>SYSTEMINFO</a:t>
            </a:r>
            <a:r>
              <a:rPr lang="en-US" dirty="0"/>
              <a:t> command can help.</a:t>
            </a:r>
          </a:p>
          <a:p>
            <a:r>
              <a:rPr lang="en-US" dirty="0"/>
              <a:t>This command polls your system and pulls the most important information about your system. It lists the information in a clean format that’s easy to read.</a:t>
            </a:r>
          </a:p>
        </p:txBody>
      </p:sp>
      <p:pic>
        <p:nvPicPr>
          <p:cNvPr id="5" name="Picture 4"/>
          <p:cNvPicPr>
            <a:picLocks noChangeAspect="1"/>
          </p:cNvPicPr>
          <p:nvPr/>
        </p:nvPicPr>
        <p:blipFill>
          <a:blip r:embed="rId2"/>
          <a:stretch>
            <a:fillRect/>
          </a:stretch>
        </p:blipFill>
        <p:spPr>
          <a:xfrm>
            <a:off x="3692770" y="3538855"/>
            <a:ext cx="4564726" cy="2973221"/>
          </a:xfrm>
          <a:prstGeom prst="rect">
            <a:avLst/>
          </a:prstGeom>
        </p:spPr>
      </p:pic>
    </p:spTree>
    <p:extLst>
      <p:ext uri="{BB962C8B-B14F-4D97-AF65-F5344CB8AC3E}">
        <p14:creationId xmlns:p14="http://schemas.microsoft.com/office/powerpoint/2010/main" val="2086190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SFC: </a:t>
            </a:r>
            <a:r>
              <a:rPr lang="tr-TR" dirty="0" err="1"/>
              <a:t>System</a:t>
            </a:r>
            <a:r>
              <a:rPr lang="tr-TR" dirty="0"/>
              <a:t> File </a:t>
            </a:r>
            <a:r>
              <a:rPr lang="tr-TR" dirty="0" err="1"/>
              <a:t>Checker</a:t>
            </a:r>
            <a:endParaRPr lang="tr-TR" dirty="0"/>
          </a:p>
        </p:txBody>
      </p:sp>
      <p:sp>
        <p:nvSpPr>
          <p:cNvPr id="2" name="Content Placeholder 1"/>
          <p:cNvSpPr>
            <a:spLocks noGrp="1"/>
          </p:cNvSpPr>
          <p:nvPr>
            <p:ph idx="1"/>
          </p:nvPr>
        </p:nvSpPr>
        <p:spPr>
          <a:xfrm>
            <a:off x="838200" y="1825625"/>
            <a:ext cx="6494585" cy="4724644"/>
          </a:xfrm>
        </p:spPr>
        <p:txBody>
          <a:bodyPr>
            <a:normAutofit fontScale="62500" lnSpcReduction="20000"/>
          </a:bodyPr>
          <a:lstStyle/>
          <a:p>
            <a:r>
              <a:rPr lang="en-US" dirty="0"/>
              <a:t>If you’re ever concerned that a virus or some other software might have corrupted your core system files, there’s a Windows command that can scan those files and ensure their integrity.</a:t>
            </a:r>
          </a:p>
          <a:p>
            <a:r>
              <a:rPr lang="en-US" dirty="0"/>
              <a:t>You need to launch CMD as administrator (right click and choose </a:t>
            </a:r>
            <a:r>
              <a:rPr lang="en-US" b="1" dirty="0"/>
              <a:t>Run as Administrator</a:t>
            </a:r>
            <a:r>
              <a:rPr lang="en-US" dirty="0"/>
              <a:t>). Typing SFC /SCANNOW will check the integrity of all protected system files. If a problem is found, the files will be repaired with backed-up system files.</a:t>
            </a:r>
          </a:p>
          <a:p>
            <a:r>
              <a:rPr lang="en-US" dirty="0"/>
              <a:t>The SFC command also lets you:</a:t>
            </a:r>
          </a:p>
          <a:p>
            <a:pPr lvl="1"/>
            <a:r>
              <a:rPr lang="en-US" b="1" dirty="0"/>
              <a:t>/VERIFYONLY</a:t>
            </a:r>
            <a:r>
              <a:rPr lang="en-US" dirty="0"/>
              <a:t>: Check the integrity but don’t repair the files.</a:t>
            </a:r>
          </a:p>
          <a:p>
            <a:pPr lvl="1"/>
            <a:r>
              <a:rPr lang="en-US" b="1" dirty="0"/>
              <a:t>/SCANFILE</a:t>
            </a:r>
            <a:r>
              <a:rPr lang="en-US" dirty="0"/>
              <a:t>: Scan the integrity of specific files and fix if corrupted.</a:t>
            </a:r>
          </a:p>
          <a:p>
            <a:pPr lvl="1"/>
            <a:r>
              <a:rPr lang="en-US" b="1" dirty="0"/>
              <a:t>/VERIFYFILE</a:t>
            </a:r>
            <a:r>
              <a:rPr lang="en-US" dirty="0"/>
              <a:t>: Verify the integrity of specific files but don’t repair them.</a:t>
            </a:r>
          </a:p>
          <a:p>
            <a:pPr lvl="1"/>
            <a:r>
              <a:rPr lang="en-US" b="1" dirty="0"/>
              <a:t>/OFFBOOTDIR</a:t>
            </a:r>
            <a:r>
              <a:rPr lang="en-US" dirty="0"/>
              <a:t>: Use this to do repairs on an offline boot directory.</a:t>
            </a:r>
          </a:p>
          <a:p>
            <a:pPr lvl="1"/>
            <a:r>
              <a:rPr lang="en-US" b="1" dirty="0"/>
              <a:t>/OFFWINDIR</a:t>
            </a:r>
            <a:r>
              <a:rPr lang="en-US" dirty="0"/>
              <a:t>: Use this to do repairs on an offline Windows directory.</a:t>
            </a:r>
          </a:p>
          <a:p>
            <a:pPr lvl="1"/>
            <a:r>
              <a:rPr lang="en-US" b="1" dirty="0"/>
              <a:t>/OFFLOGFILE</a:t>
            </a:r>
            <a:r>
              <a:rPr lang="en-US" dirty="0"/>
              <a:t>: Specify a path to save a log file with scan results.</a:t>
            </a:r>
          </a:p>
          <a:p>
            <a:r>
              <a:rPr lang="en-US" dirty="0"/>
              <a:t>The scan can take up to 10 or 15 minutes, so give it time.</a:t>
            </a:r>
          </a:p>
        </p:txBody>
      </p:sp>
      <p:pic>
        <p:nvPicPr>
          <p:cNvPr id="3" name="Picture 2"/>
          <p:cNvPicPr>
            <a:picLocks noChangeAspect="1"/>
          </p:cNvPicPr>
          <p:nvPr/>
        </p:nvPicPr>
        <p:blipFill>
          <a:blip r:embed="rId2"/>
          <a:stretch>
            <a:fillRect/>
          </a:stretch>
        </p:blipFill>
        <p:spPr>
          <a:xfrm>
            <a:off x="7447138" y="5108331"/>
            <a:ext cx="4543354" cy="1505797"/>
          </a:xfrm>
          <a:prstGeom prst="rect">
            <a:avLst/>
          </a:prstGeom>
        </p:spPr>
      </p:pic>
    </p:spTree>
    <p:extLst>
      <p:ext uri="{BB962C8B-B14F-4D97-AF65-F5344CB8AC3E}">
        <p14:creationId xmlns:p14="http://schemas.microsoft.com/office/powerpoint/2010/main" val="2311096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Operating </a:t>
            </a:r>
            <a:r>
              <a:rPr lang="tr-TR" dirty="0" err="1" smtClean="0"/>
              <a:t>Systems</a:t>
            </a:r>
            <a:endParaRPr lang="tr-TR" dirty="0"/>
          </a:p>
        </p:txBody>
      </p:sp>
      <p:sp>
        <p:nvSpPr>
          <p:cNvPr id="5" name="Rectangle 4"/>
          <p:cNvSpPr/>
          <p:nvPr/>
        </p:nvSpPr>
        <p:spPr>
          <a:xfrm>
            <a:off x="228808" y="6375461"/>
            <a:ext cx="5121146" cy="369332"/>
          </a:xfrm>
          <a:prstGeom prst="rect">
            <a:avLst/>
          </a:prstGeom>
        </p:spPr>
        <p:txBody>
          <a:bodyPr wrap="none">
            <a:spAutoFit/>
          </a:bodyPr>
          <a:lstStyle/>
          <a:p>
            <a:r>
              <a:rPr lang="tr-TR" dirty="0" smtClean="0"/>
              <a:t>https://www.educba.com/linux-vs-mac-vs-windows/</a:t>
            </a:r>
            <a:endParaRPr lang="tr-TR" dirty="0"/>
          </a:p>
        </p:txBody>
      </p:sp>
      <p:pic>
        <p:nvPicPr>
          <p:cNvPr id="6" name="Content Placeholder 5"/>
          <p:cNvPicPr>
            <a:picLocks noGrp="1" noChangeAspect="1"/>
          </p:cNvPicPr>
          <p:nvPr>
            <p:ph idx="1"/>
          </p:nvPr>
        </p:nvPicPr>
        <p:blipFill>
          <a:blip r:embed="rId2"/>
          <a:stretch>
            <a:fillRect/>
          </a:stretch>
        </p:blipFill>
        <p:spPr>
          <a:xfrm>
            <a:off x="2170428" y="1465406"/>
            <a:ext cx="8451389" cy="4684013"/>
          </a:xfrm>
          <a:prstGeom prst="rect">
            <a:avLst/>
          </a:prstGeom>
        </p:spPr>
      </p:pic>
    </p:spTree>
    <p:extLst>
      <p:ext uri="{BB962C8B-B14F-4D97-AF65-F5344CB8AC3E}">
        <p14:creationId xmlns:p14="http://schemas.microsoft.com/office/powerpoint/2010/main" val="4787955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NET USE: </a:t>
            </a:r>
            <a:r>
              <a:rPr lang="tr-TR" dirty="0" err="1"/>
              <a:t>Map</a:t>
            </a:r>
            <a:r>
              <a:rPr lang="tr-TR" dirty="0"/>
              <a:t> </a:t>
            </a:r>
            <a:r>
              <a:rPr lang="tr-TR" dirty="0" err="1"/>
              <a:t>drives</a:t>
            </a:r>
            <a:endParaRPr lang="tr-TR" dirty="0"/>
          </a:p>
        </p:txBody>
      </p:sp>
      <p:sp>
        <p:nvSpPr>
          <p:cNvPr id="2" name="Content Placeholder 1"/>
          <p:cNvSpPr>
            <a:spLocks noGrp="1"/>
          </p:cNvSpPr>
          <p:nvPr>
            <p:ph idx="1"/>
          </p:nvPr>
        </p:nvSpPr>
        <p:spPr>
          <a:xfrm>
            <a:off x="838200" y="1825625"/>
            <a:ext cx="11119338" cy="4724644"/>
          </a:xfrm>
        </p:spPr>
        <p:txBody>
          <a:bodyPr>
            <a:normAutofit/>
          </a:bodyPr>
          <a:lstStyle/>
          <a:p>
            <a:r>
              <a:rPr lang="en-US" dirty="0"/>
              <a:t>If you want to map a new drive, you could always open File Explorer, right click on This PC, and go through the Map Network Drive wizard. However, using the </a:t>
            </a:r>
            <a:r>
              <a:rPr lang="en-US" b="1" dirty="0"/>
              <a:t>NET USE</a:t>
            </a:r>
            <a:r>
              <a:rPr lang="en-US" dirty="0"/>
              <a:t> command, you can do the same thing with one command string.</a:t>
            </a:r>
          </a:p>
          <a:p>
            <a:r>
              <a:rPr lang="en-US" dirty="0"/>
              <a:t>For example, if you have a share folder on a computer on your network called </a:t>
            </a:r>
            <a:r>
              <a:rPr lang="en-US" u="sng" dirty="0">
                <a:hlinkClick r:id="rId2"/>
              </a:rPr>
              <a:t>\\OTHER-COMPUTER\SHARE\</a:t>
            </a:r>
            <a:r>
              <a:rPr lang="en-US" dirty="0"/>
              <a:t>, you can map this as your own Z: drive by typing the command:</a:t>
            </a:r>
          </a:p>
          <a:p>
            <a:pPr lvl="1"/>
            <a:r>
              <a:rPr lang="en-US" b="1" dirty="0" smtClean="0"/>
              <a:t>NET USE Z</a:t>
            </a:r>
            <a:r>
              <a:rPr lang="en-US" b="1" dirty="0"/>
              <a:t>: “</a:t>
            </a:r>
            <a:r>
              <a:rPr lang="en-US" b="1" u="sng" dirty="0">
                <a:hlinkClick r:id="rId3"/>
              </a:rPr>
              <a:t>\\OTHER-COMPUTER\SHARE</a:t>
            </a:r>
            <a:r>
              <a:rPr lang="en-US" b="1" dirty="0"/>
              <a:t>” /</a:t>
            </a:r>
            <a:r>
              <a:rPr lang="en-US" b="1" dirty="0" err="1"/>
              <a:t>persistent:yes</a:t>
            </a:r>
            <a:endParaRPr lang="en-US" dirty="0"/>
          </a:p>
          <a:p>
            <a:r>
              <a:rPr lang="en-US" dirty="0"/>
              <a:t>The </a:t>
            </a:r>
            <a:r>
              <a:rPr lang="en-US" b="1" dirty="0"/>
              <a:t>persistent</a:t>
            </a:r>
            <a:r>
              <a:rPr lang="en-US" dirty="0"/>
              <a:t> switch tells your computer that you want this drive remapped every time you log back into your computer.</a:t>
            </a:r>
          </a:p>
        </p:txBody>
      </p:sp>
    </p:spTree>
    <p:extLst>
      <p:ext uri="{BB962C8B-B14F-4D97-AF65-F5344CB8AC3E}">
        <p14:creationId xmlns:p14="http://schemas.microsoft.com/office/powerpoint/2010/main" val="17026451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CHKDSK: </a:t>
            </a:r>
            <a:r>
              <a:rPr lang="tr-TR" dirty="0" err="1"/>
              <a:t>Check</a:t>
            </a:r>
            <a:r>
              <a:rPr lang="tr-TR" dirty="0"/>
              <a:t> Disk</a:t>
            </a:r>
          </a:p>
        </p:txBody>
      </p:sp>
      <p:sp>
        <p:nvSpPr>
          <p:cNvPr id="2" name="Content Placeholder 1"/>
          <p:cNvSpPr>
            <a:spLocks noGrp="1"/>
          </p:cNvSpPr>
          <p:nvPr>
            <p:ph idx="1"/>
          </p:nvPr>
        </p:nvSpPr>
        <p:spPr>
          <a:xfrm>
            <a:off x="838200" y="1825625"/>
            <a:ext cx="8868508" cy="4724644"/>
          </a:xfrm>
        </p:spPr>
        <p:txBody>
          <a:bodyPr>
            <a:normAutofit fontScale="92500" lnSpcReduction="20000"/>
          </a:bodyPr>
          <a:lstStyle/>
          <a:p>
            <a:r>
              <a:rPr lang="en-US" dirty="0"/>
              <a:t>While the SFC command only checks the integrity of core system files, you can use the </a:t>
            </a:r>
            <a:r>
              <a:rPr lang="en-US" b="1" dirty="0"/>
              <a:t>CHKDSK</a:t>
            </a:r>
            <a:r>
              <a:rPr lang="en-US" dirty="0"/>
              <a:t> command to scan an entire drive.</a:t>
            </a:r>
          </a:p>
          <a:p>
            <a:r>
              <a:rPr lang="en-US" dirty="0"/>
              <a:t>The command to check the C: drive and repair any problems, launch the command window as an administrator and type </a:t>
            </a:r>
            <a:r>
              <a:rPr lang="en-US" b="1" dirty="0"/>
              <a:t>CHKDSK /f C:</a:t>
            </a:r>
            <a:r>
              <a:rPr lang="en-US" dirty="0"/>
              <a:t>.</a:t>
            </a:r>
          </a:p>
          <a:p>
            <a:r>
              <a:rPr lang="en-US" dirty="0"/>
              <a:t>This command checks for things like:</a:t>
            </a:r>
          </a:p>
          <a:p>
            <a:r>
              <a:rPr lang="en-US" dirty="0"/>
              <a:t>File fragmentation</a:t>
            </a:r>
          </a:p>
          <a:p>
            <a:r>
              <a:rPr lang="en-US" dirty="0"/>
              <a:t>Disk errors</a:t>
            </a:r>
          </a:p>
          <a:p>
            <a:r>
              <a:rPr lang="en-US" dirty="0"/>
              <a:t>Bad sectors</a:t>
            </a:r>
          </a:p>
          <a:p>
            <a:r>
              <a:rPr lang="en-US" dirty="0"/>
              <a:t>The command can fix any disk errors (if possible). When the command is finished, you’ll see a status of the scan and what actions were taken.</a:t>
            </a:r>
          </a:p>
        </p:txBody>
      </p:sp>
      <p:pic>
        <p:nvPicPr>
          <p:cNvPr id="5" name="Picture 4"/>
          <p:cNvPicPr>
            <a:picLocks noChangeAspect="1"/>
          </p:cNvPicPr>
          <p:nvPr/>
        </p:nvPicPr>
        <p:blipFill>
          <a:blip r:embed="rId2"/>
          <a:stretch>
            <a:fillRect/>
          </a:stretch>
        </p:blipFill>
        <p:spPr>
          <a:xfrm>
            <a:off x="7150758" y="3437306"/>
            <a:ext cx="4572638" cy="1724266"/>
          </a:xfrm>
          <a:prstGeom prst="rect">
            <a:avLst/>
          </a:prstGeom>
        </p:spPr>
      </p:pic>
    </p:spTree>
    <p:extLst>
      <p:ext uri="{BB962C8B-B14F-4D97-AF65-F5344CB8AC3E}">
        <p14:creationId xmlns:p14="http://schemas.microsoft.com/office/powerpoint/2010/main" val="2188020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SCHTASKS: Schedule </a:t>
            </a:r>
            <a:r>
              <a:rPr lang="tr-TR" dirty="0" err="1"/>
              <a:t>Tasks</a:t>
            </a:r>
            <a:endParaRPr lang="tr-TR" dirty="0"/>
          </a:p>
        </p:txBody>
      </p:sp>
      <p:sp>
        <p:nvSpPr>
          <p:cNvPr id="2" name="Content Placeholder 1"/>
          <p:cNvSpPr>
            <a:spLocks noGrp="1"/>
          </p:cNvSpPr>
          <p:nvPr>
            <p:ph idx="1"/>
          </p:nvPr>
        </p:nvSpPr>
        <p:spPr>
          <a:xfrm>
            <a:off x="838200" y="1825625"/>
            <a:ext cx="10424746" cy="4724644"/>
          </a:xfrm>
        </p:spPr>
        <p:txBody>
          <a:bodyPr>
            <a:normAutofit fontScale="92500"/>
          </a:bodyPr>
          <a:lstStyle/>
          <a:p>
            <a:r>
              <a:rPr lang="en-US" dirty="0"/>
              <a:t>Windows comes with a wizard for creating scheduled tasks. For example, maybe you have a BAT file stored on C:\temp that you want to run every day at noon.</a:t>
            </a:r>
          </a:p>
          <a:p>
            <a:r>
              <a:rPr lang="en-US" dirty="0"/>
              <a:t>You’d have to click through the Scheduled Task wizard to configure this. Or you can type a single </a:t>
            </a:r>
            <a:r>
              <a:rPr lang="en-US" b="1" dirty="0"/>
              <a:t>SCHTASKS</a:t>
            </a:r>
            <a:r>
              <a:rPr lang="en-US" dirty="0"/>
              <a:t> command to set it up.</a:t>
            </a:r>
          </a:p>
          <a:p>
            <a:r>
              <a:rPr lang="en-US" b="1" dirty="0"/>
              <a:t>SCHTASKS /Create /SC HOURLY /MO 12 /TR Example /TN c:\temp\File1.bat</a:t>
            </a:r>
            <a:endParaRPr lang="en-US" dirty="0"/>
          </a:p>
          <a:p>
            <a:r>
              <a:rPr lang="en-US" dirty="0"/>
              <a:t>The scheduled switch accepts arguments like minute, hourly, daily, and monthly. Then you specify the frequency with the /MO command.</a:t>
            </a:r>
          </a:p>
          <a:p>
            <a:r>
              <a:rPr lang="en-US" dirty="0"/>
              <a:t>If you typed the command correctly, you’ll see the response, </a:t>
            </a:r>
            <a:r>
              <a:rPr lang="en-US" b="1" dirty="0"/>
              <a:t>SUCCESS: The scheduled task “Example” has successfully been created</a:t>
            </a:r>
            <a:r>
              <a:rPr lang="en-US" dirty="0"/>
              <a:t>.</a:t>
            </a:r>
          </a:p>
        </p:txBody>
      </p:sp>
    </p:spTree>
    <p:extLst>
      <p:ext uri="{BB962C8B-B14F-4D97-AF65-F5344CB8AC3E}">
        <p14:creationId xmlns:p14="http://schemas.microsoft.com/office/powerpoint/2010/main" val="33056970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ATTRIB: </a:t>
            </a:r>
            <a:r>
              <a:rPr lang="tr-TR" dirty="0" err="1"/>
              <a:t>Change</a:t>
            </a:r>
            <a:r>
              <a:rPr lang="tr-TR" dirty="0"/>
              <a:t> File </a:t>
            </a:r>
            <a:r>
              <a:rPr lang="tr-TR" dirty="0" err="1"/>
              <a:t>Attributes</a:t>
            </a:r>
            <a:endParaRPr lang="tr-TR" dirty="0"/>
          </a:p>
        </p:txBody>
      </p:sp>
      <p:sp>
        <p:nvSpPr>
          <p:cNvPr id="2" name="Content Placeholder 1"/>
          <p:cNvSpPr>
            <a:spLocks noGrp="1"/>
          </p:cNvSpPr>
          <p:nvPr>
            <p:ph idx="1"/>
          </p:nvPr>
        </p:nvSpPr>
        <p:spPr>
          <a:xfrm>
            <a:off x="838200" y="1825625"/>
            <a:ext cx="10424746" cy="4724644"/>
          </a:xfrm>
        </p:spPr>
        <p:txBody>
          <a:bodyPr>
            <a:normAutofit/>
          </a:bodyPr>
          <a:lstStyle/>
          <a:p>
            <a:r>
              <a:rPr lang="en-US" dirty="0"/>
              <a:t>In Windows, you can change file attributes by right clicking on a file and finding the right property to change. However, instead of hunting around for the file attribute, you can use the </a:t>
            </a:r>
            <a:r>
              <a:rPr lang="en-US" b="1" dirty="0"/>
              <a:t>ATTRIB</a:t>
            </a:r>
            <a:r>
              <a:rPr lang="en-US" dirty="0"/>
              <a:t> command to set the file attributes.</a:t>
            </a:r>
          </a:p>
          <a:p>
            <a:r>
              <a:rPr lang="en-US" dirty="0"/>
              <a:t>For example, if you type: </a:t>
            </a:r>
            <a:r>
              <a:rPr lang="en-US" b="1" dirty="0"/>
              <a:t>ATTRIB +R +H C:\temp\File1.bat</a:t>
            </a:r>
            <a:r>
              <a:rPr lang="en-US" dirty="0"/>
              <a:t>, it’ll set File1.bat as a hidden, read-only file.</a:t>
            </a:r>
          </a:p>
          <a:p>
            <a:r>
              <a:rPr lang="en-US" dirty="0"/>
              <a:t>There is no response when it’s successful, so unless you see an error message, the command worked.</a:t>
            </a:r>
          </a:p>
        </p:txBody>
      </p:sp>
    </p:spTree>
    <p:extLst>
      <p:ext uri="{BB962C8B-B14F-4D97-AF65-F5344CB8AC3E}">
        <p14:creationId xmlns:p14="http://schemas.microsoft.com/office/powerpoint/2010/main" val="16641998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err="1"/>
              <a:t>Other</a:t>
            </a:r>
            <a:r>
              <a:rPr lang="tr-TR" dirty="0"/>
              <a:t> Windows CMD </a:t>
            </a:r>
            <a:r>
              <a:rPr lang="tr-TR" dirty="0" err="1"/>
              <a:t>Commands</a:t>
            </a:r>
            <a:endParaRPr lang="tr-TR" dirty="0"/>
          </a:p>
        </p:txBody>
      </p:sp>
      <p:sp>
        <p:nvSpPr>
          <p:cNvPr id="2" name="Content Placeholder 1"/>
          <p:cNvSpPr>
            <a:spLocks noGrp="1"/>
          </p:cNvSpPr>
          <p:nvPr>
            <p:ph idx="1"/>
          </p:nvPr>
        </p:nvSpPr>
        <p:spPr>
          <a:xfrm>
            <a:off x="838200" y="1825625"/>
            <a:ext cx="10424746" cy="4724644"/>
          </a:xfrm>
        </p:spPr>
        <p:txBody>
          <a:bodyPr>
            <a:normAutofit lnSpcReduction="10000"/>
          </a:bodyPr>
          <a:lstStyle/>
          <a:p>
            <a:r>
              <a:rPr lang="en-US" b="1" dirty="0"/>
              <a:t>BITSADMIN</a:t>
            </a:r>
            <a:r>
              <a:rPr lang="en-US" dirty="0"/>
              <a:t>: Initiate upload or download jobs over the network or internet and monitor the current state of those file transfers.</a:t>
            </a:r>
          </a:p>
          <a:p>
            <a:r>
              <a:rPr lang="en-US" b="1" dirty="0"/>
              <a:t>COLOR</a:t>
            </a:r>
            <a:r>
              <a:rPr lang="en-US" dirty="0"/>
              <a:t>: Change the background color of the command prompt window.</a:t>
            </a:r>
          </a:p>
          <a:p>
            <a:r>
              <a:rPr lang="en-US" b="1" dirty="0"/>
              <a:t>COMP</a:t>
            </a:r>
            <a:r>
              <a:rPr lang="en-US" dirty="0"/>
              <a:t>: Compare the contents of any two files to see the differences.</a:t>
            </a:r>
          </a:p>
          <a:p>
            <a:r>
              <a:rPr lang="en-US" b="1" dirty="0"/>
              <a:t>FIND/FINDSTR</a:t>
            </a:r>
            <a:r>
              <a:rPr lang="en-US" dirty="0"/>
              <a:t>: Search for strings inside of any ASCII files.</a:t>
            </a:r>
          </a:p>
          <a:p>
            <a:r>
              <a:rPr lang="en-US" b="1" dirty="0"/>
              <a:t>PROMPT</a:t>
            </a:r>
            <a:r>
              <a:rPr lang="en-US" dirty="0"/>
              <a:t>: Change the command prompt from C:\&gt; to something else.</a:t>
            </a:r>
          </a:p>
          <a:p>
            <a:r>
              <a:rPr lang="en-US" b="1" dirty="0"/>
              <a:t>TITLE</a:t>
            </a:r>
            <a:r>
              <a:rPr lang="en-US" dirty="0"/>
              <a:t>: Change the title of the command prompt window.</a:t>
            </a:r>
          </a:p>
          <a:p>
            <a:r>
              <a:rPr lang="en-US" b="1" dirty="0"/>
              <a:t>REGEDIT</a:t>
            </a:r>
            <a:r>
              <a:rPr lang="en-US" dirty="0"/>
              <a:t>: Edit keys in the Windows registry (use with caution).</a:t>
            </a:r>
          </a:p>
          <a:p>
            <a:r>
              <a:rPr lang="en-US" b="1" dirty="0"/>
              <a:t>ROBOCOPY</a:t>
            </a:r>
            <a:r>
              <a:rPr lang="en-US" dirty="0"/>
              <a:t>: A powerful file copy utility built right into Windows.</a:t>
            </a:r>
          </a:p>
        </p:txBody>
      </p:sp>
    </p:spTree>
    <p:extLst>
      <p:ext uri="{BB962C8B-B14F-4D97-AF65-F5344CB8AC3E}">
        <p14:creationId xmlns:p14="http://schemas.microsoft.com/office/powerpoint/2010/main" val="17664957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References</a:t>
            </a:r>
            <a:r>
              <a:rPr lang="tr-TR" dirty="0" smtClean="0"/>
              <a:t>	</a:t>
            </a:r>
            <a:endParaRPr lang="tr-TR" dirty="0"/>
          </a:p>
        </p:txBody>
      </p:sp>
      <p:sp>
        <p:nvSpPr>
          <p:cNvPr id="3" name="Content Placeholder 2"/>
          <p:cNvSpPr>
            <a:spLocks noGrp="1"/>
          </p:cNvSpPr>
          <p:nvPr>
            <p:ph idx="1"/>
          </p:nvPr>
        </p:nvSpPr>
        <p:spPr/>
        <p:txBody>
          <a:bodyPr>
            <a:normAutofit fontScale="92500" lnSpcReduction="20000"/>
          </a:bodyPr>
          <a:lstStyle/>
          <a:p>
            <a:r>
              <a:rPr lang="tr-TR" dirty="0" smtClean="0">
                <a:hlinkClick r:id="rId2"/>
              </a:rPr>
              <a:t>https://www.hostinger.com/tutorials/what-is-cli</a:t>
            </a:r>
          </a:p>
          <a:p>
            <a:r>
              <a:rPr lang="tr-TR" dirty="0" smtClean="0">
                <a:hlinkClick r:id="rId2"/>
              </a:rPr>
              <a:t>https://www.hostinger.com/tutorials/linux-commands</a:t>
            </a:r>
          </a:p>
          <a:p>
            <a:r>
              <a:rPr lang="tr-TR" dirty="0" smtClean="0">
                <a:hlinkClick r:id="rId2"/>
              </a:rPr>
              <a:t>https://tutorial.djangogirls.org/en/intro_to_command_line/</a:t>
            </a:r>
          </a:p>
          <a:p>
            <a:r>
              <a:rPr lang="tr-TR" dirty="0" smtClean="0">
                <a:hlinkClick r:id="rId2"/>
              </a:rPr>
              <a:t>https://stackoverflow.com/questions/673523/how-do-i-measure-execution-time-of-a-command-on-the-windows-command-line</a:t>
            </a:r>
          </a:p>
          <a:p>
            <a:r>
              <a:rPr lang="tr-TR" dirty="0" smtClean="0">
                <a:hlinkClick r:id="rId2"/>
              </a:rPr>
              <a:t>https://helpdeskgeek.com/help-desk/21-cmd-commands-all-windows-users-should-know/</a:t>
            </a:r>
          </a:p>
          <a:p>
            <a:r>
              <a:rPr lang="tr-TR" dirty="0" smtClean="0">
                <a:hlinkClick r:id="rId2"/>
              </a:rPr>
              <a:t>http://derekmolloy.ie/hello-world-introductions-to-cmake/</a:t>
            </a:r>
            <a:endParaRPr lang="tr-TR" dirty="0" smtClean="0"/>
          </a:p>
          <a:p>
            <a:r>
              <a:rPr lang="tr-TR" dirty="0" smtClean="0">
                <a:hlinkClick r:id="rId3"/>
              </a:rPr>
              <a:t>https://cmake.org/cmake/help/v2.8.8/cmake.html</a:t>
            </a:r>
            <a:endParaRPr lang="tr-TR" dirty="0" smtClean="0"/>
          </a:p>
          <a:p>
            <a:r>
              <a:rPr lang="tr-TR" dirty="0" smtClean="0">
                <a:hlinkClick r:id="rId4"/>
              </a:rPr>
              <a:t>https://docs.microsoft.com/en-us/windows-server/administration/windows-commands/windows-commands</a:t>
            </a:r>
            <a:endParaRPr lang="tr-TR" dirty="0" smtClean="0"/>
          </a:p>
          <a:p>
            <a:endParaRPr lang="tr-TR" dirty="0" smtClean="0"/>
          </a:p>
          <a:p>
            <a:endParaRPr lang="tr-TR" dirty="0" smtClean="0"/>
          </a:p>
          <a:p>
            <a:endParaRPr lang="tr-TR" dirty="0"/>
          </a:p>
        </p:txBody>
      </p:sp>
    </p:spTree>
    <p:extLst>
      <p:ext uri="{BB962C8B-B14F-4D97-AF65-F5344CB8AC3E}">
        <p14:creationId xmlns:p14="http://schemas.microsoft.com/office/powerpoint/2010/main" val="179145924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smtClean="0"/>
              <a:t>Remote Connection</a:t>
            </a:r>
            <a:endParaRPr lang="tr-TR" dirty="0"/>
          </a:p>
        </p:txBody>
      </p:sp>
      <p:sp>
        <p:nvSpPr>
          <p:cNvPr id="5" name="Text Placeholder 4"/>
          <p:cNvSpPr>
            <a:spLocks noGrp="1"/>
          </p:cNvSpPr>
          <p:nvPr>
            <p:ph type="body" idx="1"/>
          </p:nvPr>
        </p:nvSpPr>
        <p:spPr/>
        <p:txBody>
          <a:bodyPr/>
          <a:lstStyle/>
          <a:p>
            <a:r>
              <a:rPr lang="en-US" b="1" dirty="0"/>
              <a:t>How To Use SSH To Connect To A Remote Server In Linux Or Windows</a:t>
            </a:r>
            <a:endParaRPr lang="tr-TR" dirty="0"/>
          </a:p>
        </p:txBody>
      </p:sp>
    </p:spTree>
    <p:extLst>
      <p:ext uri="{BB962C8B-B14F-4D97-AF65-F5344CB8AC3E}">
        <p14:creationId xmlns:p14="http://schemas.microsoft.com/office/powerpoint/2010/main" val="39881074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smtClean="0"/>
              <a:t>Introduction</a:t>
            </a:r>
            <a:endParaRPr lang="tr-TR" b="1" dirty="0"/>
          </a:p>
        </p:txBody>
      </p:sp>
      <p:sp>
        <p:nvSpPr>
          <p:cNvPr id="5" name="Content Placeholder 4"/>
          <p:cNvSpPr>
            <a:spLocks noGrp="1"/>
          </p:cNvSpPr>
          <p:nvPr>
            <p:ph idx="1"/>
          </p:nvPr>
        </p:nvSpPr>
        <p:spPr/>
        <p:txBody>
          <a:bodyPr>
            <a:normAutofit lnSpcReduction="10000"/>
          </a:bodyPr>
          <a:lstStyle/>
          <a:p>
            <a:r>
              <a:rPr lang="en-US" dirty="0"/>
              <a:t>Accessing machines remotely became a necessity a long time ago and we can barely imagine how it would be if we couldn’t control computers from remote locations. There are many ways to establish a connection with a remote machine depending on the operating system you are running, but the two most used protocols are:</a:t>
            </a:r>
          </a:p>
          <a:p>
            <a:pPr lvl="1"/>
            <a:r>
              <a:rPr lang="en-US" dirty="0"/>
              <a:t>Secure Shell (SSH) for Linux-based machines</a:t>
            </a:r>
          </a:p>
          <a:p>
            <a:pPr lvl="1"/>
            <a:r>
              <a:rPr lang="en-US" dirty="0"/>
              <a:t>Remote Desktop Protocol (RDP) for Windows-based machines</a:t>
            </a:r>
          </a:p>
          <a:p>
            <a:r>
              <a:rPr lang="en-US" dirty="0"/>
              <a:t>The two protocols use the client and server applications to establish a remote connection. These tools allow you to gain access and remotely manage other computers, transfer files, and do virtually anything you can do while physically sitting in front of the machine.</a:t>
            </a:r>
          </a:p>
          <a:p>
            <a:endParaRPr lang="tr-TR" dirty="0"/>
          </a:p>
        </p:txBody>
      </p:sp>
    </p:spTree>
    <p:extLst>
      <p:ext uri="{BB962C8B-B14F-4D97-AF65-F5344CB8AC3E}">
        <p14:creationId xmlns:p14="http://schemas.microsoft.com/office/powerpoint/2010/main" val="2968408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smtClean="0"/>
              <a:t>Prerequisities</a:t>
            </a:r>
            <a:endParaRPr lang="tr-TR" b="1" dirty="0"/>
          </a:p>
        </p:txBody>
      </p:sp>
      <p:sp>
        <p:nvSpPr>
          <p:cNvPr id="5" name="Content Placeholder 4"/>
          <p:cNvSpPr>
            <a:spLocks noGrp="1"/>
          </p:cNvSpPr>
          <p:nvPr>
            <p:ph idx="1"/>
          </p:nvPr>
        </p:nvSpPr>
        <p:spPr/>
        <p:txBody>
          <a:bodyPr>
            <a:normAutofit lnSpcReduction="10000"/>
          </a:bodyPr>
          <a:lstStyle/>
          <a:p>
            <a:r>
              <a:rPr lang="en-US" dirty="0"/>
              <a:t>Before you can </a:t>
            </a:r>
            <a:r>
              <a:rPr lang="en-US" b="1" dirty="0"/>
              <a:t>establish a secure remote desktop protocol</a:t>
            </a:r>
            <a:r>
              <a:rPr lang="en-US" dirty="0"/>
              <a:t> with a remote machine, there are a few basic requirements to meet:</a:t>
            </a:r>
          </a:p>
          <a:p>
            <a:r>
              <a:rPr lang="en-US" dirty="0"/>
              <a:t>The remote computer must be turned on at all times and have a network connection.</a:t>
            </a:r>
          </a:p>
          <a:p>
            <a:r>
              <a:rPr lang="en-US" dirty="0"/>
              <a:t>The client and server applications need to be installed and enabled.</a:t>
            </a:r>
          </a:p>
          <a:p>
            <a:r>
              <a:rPr lang="en-US" dirty="0"/>
              <a:t>You need the IP address or the name of the remote machine you want to connect to.</a:t>
            </a:r>
          </a:p>
          <a:p>
            <a:r>
              <a:rPr lang="en-US" dirty="0"/>
              <a:t>You need to have the necessary permissions to access the remote computer.</a:t>
            </a:r>
          </a:p>
          <a:p>
            <a:r>
              <a:rPr lang="en-US" dirty="0"/>
              <a:t>Firewall settings need to allow the remote connection.</a:t>
            </a:r>
          </a:p>
          <a:p>
            <a:endParaRPr lang="tr-TR" dirty="0"/>
          </a:p>
        </p:txBody>
      </p:sp>
    </p:spTree>
    <p:extLst>
      <p:ext uri="{BB962C8B-B14F-4D97-AF65-F5344CB8AC3E}">
        <p14:creationId xmlns:p14="http://schemas.microsoft.com/office/powerpoint/2010/main" val="14109600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b="1" dirty="0" err="1"/>
              <a:t>What</a:t>
            </a:r>
            <a:r>
              <a:rPr lang="tr-TR" b="1" dirty="0"/>
              <a:t> is SSH?</a:t>
            </a:r>
            <a:endParaRPr lang="tr-TR" dirty="0"/>
          </a:p>
        </p:txBody>
      </p:sp>
      <p:sp>
        <p:nvSpPr>
          <p:cNvPr id="5" name="Content Placeholder 4"/>
          <p:cNvSpPr>
            <a:spLocks noGrp="1"/>
          </p:cNvSpPr>
          <p:nvPr>
            <p:ph idx="1"/>
          </p:nvPr>
        </p:nvSpPr>
        <p:spPr/>
        <p:txBody>
          <a:bodyPr>
            <a:normAutofit/>
          </a:bodyPr>
          <a:lstStyle/>
          <a:p>
            <a:r>
              <a:rPr lang="en-US" dirty="0"/>
              <a:t>Secure Shell, sometimes referred to as </a:t>
            </a:r>
            <a:r>
              <a:rPr lang="en-US" b="1" dirty="0"/>
              <a:t>Secure Socket Shell</a:t>
            </a:r>
            <a:r>
              <a:rPr lang="en-US" dirty="0"/>
              <a:t>, is a protocol which allows you to connect securely to a remote computer or a server by using a text-based interface.</a:t>
            </a:r>
          </a:p>
          <a:p>
            <a:r>
              <a:rPr lang="en-US" dirty="0"/>
              <a:t>When a </a:t>
            </a:r>
            <a:r>
              <a:rPr lang="en-US" dirty="0">
                <a:hlinkClick r:id="rId2"/>
              </a:rPr>
              <a:t>secure SSH connection</a:t>
            </a:r>
            <a:r>
              <a:rPr lang="en-US" dirty="0"/>
              <a:t> is established, a shell session will be started, and you will be able to manipulate the server by typing commands within the client on your local computer.</a:t>
            </a:r>
          </a:p>
          <a:p>
            <a:r>
              <a:rPr lang="en-US" dirty="0"/>
              <a:t>System and network administrators use this protocol the most, as well as anyone who needs to manage a computer remotely in a highly secure manner.</a:t>
            </a:r>
          </a:p>
          <a:p>
            <a:endParaRPr lang="tr-TR" dirty="0"/>
          </a:p>
        </p:txBody>
      </p:sp>
    </p:spTree>
    <p:extLst>
      <p:ext uri="{BB962C8B-B14F-4D97-AF65-F5344CB8AC3E}">
        <p14:creationId xmlns:p14="http://schemas.microsoft.com/office/powerpoint/2010/main" val="4206869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4552</TotalTime>
  <Words>10517</Words>
  <Application>Microsoft Office PowerPoint</Application>
  <PresentationFormat>Widescreen</PresentationFormat>
  <Paragraphs>1271</Paragraphs>
  <Slides>249</Slides>
  <Notes>3</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249</vt:i4>
      </vt:variant>
    </vt:vector>
  </HeadingPairs>
  <TitlesOfParts>
    <vt:vector size="258" baseType="lpstr">
      <vt:lpstr>-apple-system</vt:lpstr>
      <vt:lpstr>Arial</vt:lpstr>
      <vt:lpstr>Calibri</vt:lpstr>
      <vt:lpstr>Calibri Light</vt:lpstr>
      <vt:lpstr>Muli</vt:lpstr>
      <vt:lpstr>Open Sans</vt:lpstr>
      <vt:lpstr>Roboto Mono</vt:lpstr>
      <vt:lpstr>SF-Pro-Display</vt:lpstr>
      <vt:lpstr>Office Theme</vt:lpstr>
      <vt:lpstr>Introduction to the Operating Systems</vt:lpstr>
      <vt:lpstr>Operating System List</vt:lpstr>
      <vt:lpstr>Operating System Architecture</vt:lpstr>
      <vt:lpstr>Operating Systems</vt:lpstr>
      <vt:lpstr>Operating Systems</vt:lpstr>
      <vt:lpstr>Operating Systems</vt:lpstr>
      <vt:lpstr>Operating Systems</vt:lpstr>
      <vt:lpstr>Operating Systems</vt:lpstr>
      <vt:lpstr>Operating Systems</vt:lpstr>
      <vt:lpstr>Operating Systems</vt:lpstr>
      <vt:lpstr>Introduction to the Internet</vt:lpstr>
      <vt:lpstr>What is IP Adress?</vt:lpstr>
      <vt:lpstr>What is Port?</vt:lpstr>
      <vt:lpstr>What is Port Forwarding and NAT?</vt:lpstr>
      <vt:lpstr>What is Internet Packet?</vt:lpstr>
      <vt:lpstr>What is Domain Name Server (DNS)?</vt:lpstr>
      <vt:lpstr>The Submarine Cable Map</vt:lpstr>
      <vt:lpstr>Introduction to the Algorithmic Thinking and Pseudocodes</vt:lpstr>
      <vt:lpstr>Introduction to the Algorithmic Thinking and Pseudocodes</vt:lpstr>
      <vt:lpstr>Introduction to the Software Development</vt:lpstr>
      <vt:lpstr>PowerPoint Presentation</vt:lpstr>
      <vt:lpstr>Introduction to the Programming Languages</vt:lpstr>
      <vt:lpstr>C Programming: History of C</vt:lpstr>
      <vt:lpstr>C Programming: History of C</vt:lpstr>
      <vt:lpstr>C Programming: History of C</vt:lpstr>
      <vt:lpstr>C Programming Flow</vt:lpstr>
      <vt:lpstr>Introduction to the command line interface</vt:lpstr>
      <vt:lpstr>What is the command line?</vt:lpstr>
      <vt:lpstr>Why Would You Use CLI over GUI?</vt:lpstr>
      <vt:lpstr>Open the command-line interface (Windows)</vt:lpstr>
      <vt:lpstr>Open the command-line interface (Windows)</vt:lpstr>
      <vt:lpstr>Open the command-line interface (Linux)</vt:lpstr>
      <vt:lpstr>Open the command-line interface (MacOS)</vt:lpstr>
      <vt:lpstr>Command Basics (Computer Name, Current Directory Path)</vt:lpstr>
      <vt:lpstr>Learn Command Details</vt:lpstr>
      <vt:lpstr>Command Basics (List files and directories)</vt:lpstr>
      <vt:lpstr>Command Basics (List files and directories)</vt:lpstr>
      <vt:lpstr>Command Basics (Change Current Directory)</vt:lpstr>
      <vt:lpstr>Command Basics (Change Current Directory)</vt:lpstr>
      <vt:lpstr>Command Basics (Create Directory)</vt:lpstr>
      <vt:lpstr>Command Basics (Remove Directory)</vt:lpstr>
      <vt:lpstr>Command Basics (Delete File)</vt:lpstr>
      <vt:lpstr>Command Basics (Copy Files)</vt:lpstr>
      <vt:lpstr>Command Basics (Renaming File)</vt:lpstr>
      <vt:lpstr>Command Basics (Move Files)</vt:lpstr>
      <vt:lpstr>Command Basics (Renaming a Volume Disk)</vt:lpstr>
      <vt:lpstr>Command Basics (Measure Processing Time)</vt:lpstr>
      <vt:lpstr>Command Basics (Measure Processing Time)</vt:lpstr>
      <vt:lpstr>Useful Linux Commands</vt:lpstr>
      <vt:lpstr>cat command</vt:lpstr>
      <vt:lpstr>touch command</vt:lpstr>
      <vt:lpstr>locate command</vt:lpstr>
      <vt:lpstr>find command</vt:lpstr>
      <vt:lpstr>grep command</vt:lpstr>
      <vt:lpstr>sudo command</vt:lpstr>
      <vt:lpstr>df command</vt:lpstr>
      <vt:lpstr>du command</vt:lpstr>
      <vt:lpstr>head command</vt:lpstr>
      <vt:lpstr>tail command</vt:lpstr>
      <vt:lpstr>diff command</vt:lpstr>
      <vt:lpstr>tar command</vt:lpstr>
      <vt:lpstr>chmod command</vt:lpstr>
      <vt:lpstr>chown command</vt:lpstr>
      <vt:lpstr>jobs command</vt:lpstr>
      <vt:lpstr>kill command</vt:lpstr>
      <vt:lpstr>ping command</vt:lpstr>
      <vt:lpstr>wget command</vt:lpstr>
      <vt:lpstr>uname command</vt:lpstr>
      <vt:lpstr>top command</vt:lpstr>
      <vt:lpstr>history command</vt:lpstr>
      <vt:lpstr>echo command</vt:lpstr>
      <vt:lpstr>zip, unzip command</vt:lpstr>
      <vt:lpstr>hostname command</vt:lpstr>
      <vt:lpstr>host command</vt:lpstr>
      <vt:lpstr>useradd, userdel command</vt:lpstr>
      <vt:lpstr>Tips and Tricks for Linux CLI</vt:lpstr>
      <vt:lpstr>Useful Windows Commands</vt:lpstr>
      <vt:lpstr>ASSOC: Fix File Associations</vt:lpstr>
      <vt:lpstr>FC: File Compare</vt:lpstr>
      <vt:lpstr>IPCONFIG: IP Configuration</vt:lpstr>
      <vt:lpstr>IPCONFIG: IP Configuration</vt:lpstr>
      <vt:lpstr>IPCONFIG: IP Configuration</vt:lpstr>
      <vt:lpstr>NETSTAT: Network Statistics</vt:lpstr>
      <vt:lpstr>PING: Send Test Packets</vt:lpstr>
      <vt:lpstr>TRACERT: Trace Route</vt:lpstr>
      <vt:lpstr>POWERCFG: Power Configuration</vt:lpstr>
      <vt:lpstr>SHUTDOWN: Turn Off Computer</vt:lpstr>
      <vt:lpstr>SYSTEMINFO: System Information</vt:lpstr>
      <vt:lpstr>SFC: System File Checker</vt:lpstr>
      <vt:lpstr>NET USE: Map drives</vt:lpstr>
      <vt:lpstr>CHKDSK: Check Disk</vt:lpstr>
      <vt:lpstr>SCHTASKS: Schedule Tasks</vt:lpstr>
      <vt:lpstr>ATTRIB: Change File Attributes</vt:lpstr>
      <vt:lpstr>Other Windows CMD Commands</vt:lpstr>
      <vt:lpstr>References </vt:lpstr>
      <vt:lpstr>Remote Connection</vt:lpstr>
      <vt:lpstr>Introduction</vt:lpstr>
      <vt:lpstr>Prerequisities</vt:lpstr>
      <vt:lpstr>What is SSH?</vt:lpstr>
      <vt:lpstr>How Does SSH Work?</vt:lpstr>
      <vt:lpstr>How to Enable an SSH Connection</vt:lpstr>
      <vt:lpstr>How to Install an OpenSSH Client</vt:lpstr>
      <vt:lpstr>How to Install an OpenSSH Client (Linux)</vt:lpstr>
      <vt:lpstr>How to Install an OpenSSH Client (Linux)</vt:lpstr>
      <vt:lpstr>How to Install an OpenSSH Server (Linux)</vt:lpstr>
      <vt:lpstr>How to Install an OpenSSH Server (Linux)</vt:lpstr>
      <vt:lpstr>How to Install an OpenSSH Server (Linux)</vt:lpstr>
      <vt:lpstr>How to Install an OpenSSH Server (Linux)</vt:lpstr>
      <vt:lpstr>How to Install an OpenSSH Server (Linux)</vt:lpstr>
      <vt:lpstr>How to Install an OpenSSH Server (Linux)</vt:lpstr>
      <vt:lpstr>Installing SFTP/SSH Server on Windows using OpenSSH</vt:lpstr>
      <vt:lpstr>Configuring SSH server</vt:lpstr>
      <vt:lpstr>Setting up SSH public key authentication</vt:lpstr>
      <vt:lpstr>Connecting to the server</vt:lpstr>
      <vt:lpstr>Connecting to the server for SFTP</vt:lpstr>
      <vt:lpstr>How to Connect via SSH</vt:lpstr>
      <vt:lpstr>How to Connect via SSH</vt:lpstr>
      <vt:lpstr>How to Connect via SSH</vt:lpstr>
      <vt:lpstr>SSH Further Steps</vt:lpstr>
      <vt:lpstr>SSH Further Steps</vt:lpstr>
      <vt:lpstr>SSH Further Steps</vt:lpstr>
      <vt:lpstr>VNC Over SSH</vt:lpstr>
      <vt:lpstr>VNC Over SSH</vt:lpstr>
      <vt:lpstr>VNC Over SSH</vt:lpstr>
      <vt:lpstr>Remote Connection Tools (Putty)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Connection Tools (MobaXterm) </vt:lpstr>
      <vt:lpstr>Remote Desktop using SSH Tunnel with MobaXterm</vt:lpstr>
      <vt:lpstr>References</vt:lpstr>
      <vt:lpstr>Package Managers</vt:lpstr>
      <vt:lpstr>Chocolatey (Windows)</vt:lpstr>
      <vt:lpstr>Chocolatey (Windows)</vt:lpstr>
      <vt:lpstr>Chocolatey (Windows)</vt:lpstr>
      <vt:lpstr>Ubuntu’s Advanced Packaging Tool (APT) (Linux)</vt:lpstr>
      <vt:lpstr>Introduction to Source Code Management Systems</vt:lpstr>
      <vt:lpstr>Source code management</vt:lpstr>
      <vt:lpstr>FEATURES OF SOURCE CODE MANAGEMENT</vt:lpstr>
      <vt:lpstr>WHY DO WE NEED SOURCE CODE MANAGEMENT?</vt:lpstr>
      <vt:lpstr>TYPES OF VERSION CONTROL SYSTEMS (CENTRALIZED VERSION CONTROL)</vt:lpstr>
      <vt:lpstr>TYPES OF VERSION CONTROL SYSTEMS (CENTRALIZED VERSION CONTROL)</vt:lpstr>
      <vt:lpstr>TYPES OF VERSION CONTROL SYSTEMS (DISTRIBUTED VERSION CONTROL)</vt:lpstr>
      <vt:lpstr>TYPES OF VERSION CONTROL SYSTEMS (DISTRIBUTED VERSION CONTROL)</vt:lpstr>
      <vt:lpstr>SOURCE CODE MANAGEMENT / VERSION CONTROL TOOLS</vt:lpstr>
      <vt:lpstr>Source code management</vt:lpstr>
      <vt:lpstr>Source code management</vt:lpstr>
      <vt:lpstr>Git</vt:lpstr>
      <vt:lpstr>A basic overview of how Git works</vt:lpstr>
      <vt:lpstr>A basic overview of how Git works</vt:lpstr>
      <vt:lpstr>Some of the basic operations in Git are</vt:lpstr>
      <vt:lpstr>Some advanced Git operations are</vt:lpstr>
      <vt:lpstr>A brief idea about how these operations work with the Git repositories</vt:lpstr>
      <vt:lpstr>A brief idea about how these operations work with the Git repositories</vt:lpstr>
      <vt:lpstr>Installation of Git</vt:lpstr>
      <vt:lpstr>Installation of Git</vt:lpstr>
      <vt:lpstr>Installation of Git</vt:lpstr>
      <vt:lpstr>Installation of Git</vt:lpstr>
      <vt:lpstr>Installation of Git Extension</vt:lpstr>
      <vt:lpstr>Configuration of Git Extension</vt:lpstr>
      <vt:lpstr>Opening the Git Extension</vt:lpstr>
      <vt:lpstr>Opening the Git Extension</vt:lpstr>
      <vt:lpstr>Git Installation Completed</vt:lpstr>
      <vt:lpstr>Installation of gig (git ignore creator)</vt:lpstr>
      <vt:lpstr>Installation of gig (git ignore creator)</vt:lpstr>
      <vt:lpstr>Installation of gig (git ignore creator)</vt:lpstr>
      <vt:lpstr>Configuration of Git</vt:lpstr>
      <vt:lpstr>Configuration of Git</vt:lpstr>
      <vt:lpstr>With Gitignore</vt:lpstr>
      <vt:lpstr>Without Gitignore</vt:lpstr>
      <vt:lpstr>Github Create Repo</vt:lpstr>
      <vt:lpstr>Initilization of Repo</vt:lpstr>
      <vt:lpstr>git init</vt:lpstr>
      <vt:lpstr>git status</vt:lpstr>
      <vt:lpstr>Adding Files to Index</vt:lpstr>
      <vt:lpstr>git add</vt:lpstr>
      <vt:lpstr>git add</vt:lpstr>
      <vt:lpstr>Commit Changes</vt:lpstr>
      <vt:lpstr>git commit</vt:lpstr>
      <vt:lpstr>git commit</vt:lpstr>
      <vt:lpstr>git commit</vt:lpstr>
      <vt:lpstr>git commit</vt:lpstr>
      <vt:lpstr>git commit</vt:lpstr>
      <vt:lpstr>git commit</vt:lpstr>
      <vt:lpstr>Update local repo before sending</vt:lpstr>
      <vt:lpstr>git pull</vt:lpstr>
      <vt:lpstr>git pull</vt:lpstr>
      <vt:lpstr>git pull</vt:lpstr>
      <vt:lpstr>git pull</vt:lpstr>
      <vt:lpstr>Send Changes to Remote Repo</vt:lpstr>
      <vt:lpstr>git push</vt:lpstr>
      <vt:lpstr>git push</vt:lpstr>
      <vt:lpstr>git push</vt:lpstr>
      <vt:lpstr>git push</vt:lpstr>
      <vt:lpstr>git push</vt:lpstr>
      <vt:lpstr>git push</vt:lpstr>
      <vt:lpstr>Branching</vt:lpstr>
      <vt:lpstr>git branch</vt:lpstr>
      <vt:lpstr>git branch – learn current branch</vt:lpstr>
      <vt:lpstr>git branch – create branch</vt:lpstr>
      <vt:lpstr>git branch – create branch</vt:lpstr>
      <vt:lpstr>Double-Check</vt:lpstr>
      <vt:lpstr>Double-Check</vt:lpstr>
      <vt:lpstr>Setup</vt:lpstr>
      <vt:lpstr>create a new repository</vt:lpstr>
      <vt:lpstr>checkout a repository</vt:lpstr>
      <vt:lpstr>workflow</vt:lpstr>
      <vt:lpstr>add &amp; commit</vt:lpstr>
      <vt:lpstr>pushing changes</vt:lpstr>
      <vt:lpstr>branching</vt:lpstr>
      <vt:lpstr>branching</vt:lpstr>
      <vt:lpstr>update &amp; merge</vt:lpstr>
      <vt:lpstr>tagging</vt:lpstr>
      <vt:lpstr>log</vt:lpstr>
      <vt:lpstr>replace local changes</vt:lpstr>
      <vt:lpstr>useful hints</vt:lpstr>
      <vt:lpstr>Advanced Tips</vt:lpstr>
      <vt:lpstr>Gource</vt:lpstr>
      <vt:lpstr>Gource</vt:lpstr>
      <vt:lpstr>Installation on Other OS  (Pre-required Dev. Tools)</vt:lpstr>
      <vt:lpstr>A basic overview of how Git works</vt:lpstr>
      <vt:lpstr>Source code management</vt:lpstr>
      <vt:lpstr>Source code management</vt:lpstr>
      <vt:lpstr>Source code management</vt:lpstr>
      <vt:lpstr>Source code management</vt:lpstr>
      <vt:lpstr>DevOps</vt:lpstr>
      <vt:lpstr>DevOps principles</vt:lpstr>
      <vt:lpstr>DevOps principles</vt:lpstr>
      <vt:lpstr>DevOps principles</vt:lpstr>
      <vt:lpstr>DevOps Flows and Tools</vt:lpstr>
      <vt:lpstr>DevOps Flows and Tools</vt:lpstr>
      <vt:lpstr>DevOps Flows and Tools</vt:lpstr>
      <vt:lpstr>DevOps Flows and Tools</vt:lpstr>
      <vt:lpstr>DevOps Flows and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command line interface</dc:title>
  <dc:creator>ugur.coruh</dc:creator>
  <cp:lastModifiedBy>ugur.coruh</cp:lastModifiedBy>
  <cp:revision>362</cp:revision>
  <dcterms:created xsi:type="dcterms:W3CDTF">2020-10-17T18:07:11Z</dcterms:created>
  <dcterms:modified xsi:type="dcterms:W3CDTF">2021-10-20T00:08:08Z</dcterms:modified>
</cp:coreProperties>
</file>